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61" r:id="rId3"/>
    <p:sldId id="270" r:id="rId4"/>
    <p:sldId id="262" r:id="rId5"/>
    <p:sldId id="263" r:id="rId6"/>
    <p:sldId id="264" r:id="rId7"/>
    <p:sldId id="265" r:id="rId8"/>
    <p:sldId id="266" r:id="rId9"/>
    <p:sldId id="278" r:id="rId10"/>
    <p:sldId id="267" r:id="rId11"/>
    <p:sldId id="289" r:id="rId12"/>
    <p:sldId id="269" r:id="rId13"/>
    <p:sldId id="271" r:id="rId14"/>
    <p:sldId id="272" r:id="rId15"/>
    <p:sldId id="273" r:id="rId16"/>
    <p:sldId id="258" r:id="rId17"/>
    <p:sldId id="275" r:id="rId18"/>
    <p:sldId id="274" r:id="rId19"/>
    <p:sldId id="276" r:id="rId20"/>
    <p:sldId id="277" r:id="rId21"/>
    <p:sldId id="279" r:id="rId22"/>
    <p:sldId id="280" r:id="rId23"/>
    <p:sldId id="281" r:id="rId24"/>
    <p:sldId id="282" r:id="rId25"/>
    <p:sldId id="284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2703"/>
    <a:srgbClr val="F5F1BF"/>
    <a:srgbClr val="8A733F"/>
    <a:srgbClr val="AD9861"/>
    <a:srgbClr val="D3B255"/>
    <a:srgbClr val="B39E67"/>
    <a:srgbClr val="A9915D"/>
    <a:srgbClr val="4D4023"/>
    <a:srgbClr val="FCFCE9"/>
    <a:srgbClr val="0C4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9A03B-81C8-4A71-B4B5-115B3B29C5BE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DDF64-09BC-4EA6-A769-01D6DFF4F1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742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22985" y="2157563"/>
            <a:ext cx="5844036" cy="20415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7600"/>
              </a:lnSpc>
            </a:pPr>
            <a:r>
              <a:rPr lang="uk-UA" sz="5400" b="1" i="1" dirty="0" smtClean="0">
                <a:ln w="19050">
                  <a:solidFill>
                    <a:srgbClr val="712703"/>
                  </a:solidFill>
                </a:ln>
                <a:gradFill flip="none" rotWithShape="1">
                  <a:gsLst>
                    <a:gs pos="0">
                      <a:srgbClr val="B39E67"/>
                    </a:gs>
                    <a:gs pos="42000">
                      <a:srgbClr val="F5F1BF"/>
                    </a:gs>
                    <a:gs pos="83000">
                      <a:srgbClr val="A9915D"/>
                    </a:gs>
                    <a:gs pos="100000">
                      <a:srgbClr val="8A733F"/>
                    </a:gs>
                  </a:gsLst>
                  <a:lin ang="0" scaled="1"/>
                  <a:tileRect/>
                </a:gradFill>
                <a:effectLst>
                  <a:glow rad="63500">
                    <a:schemeClr val="accent4">
                      <a:alpha val="40000"/>
                    </a:schemeClr>
                  </a:glow>
                </a:effectLst>
                <a:latin typeface="Lobster" panose="0200050600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ТАЄМНИЧИЙ </a:t>
            </a:r>
          </a:p>
          <a:p>
            <a:pPr algn="ctr">
              <a:lnSpc>
                <a:spcPts val="7600"/>
              </a:lnSpc>
            </a:pPr>
            <a:r>
              <a:rPr lang="uk-UA" sz="5400" b="1" i="1" dirty="0" smtClean="0">
                <a:ln w="19050">
                  <a:solidFill>
                    <a:srgbClr val="712703"/>
                  </a:solidFill>
                </a:ln>
                <a:gradFill flip="none" rotWithShape="1">
                  <a:gsLst>
                    <a:gs pos="0">
                      <a:srgbClr val="B39E67"/>
                    </a:gs>
                    <a:gs pos="42000">
                      <a:srgbClr val="F5F1BF"/>
                    </a:gs>
                    <a:gs pos="83000">
                      <a:srgbClr val="A9915D"/>
                    </a:gs>
                    <a:gs pos="100000">
                      <a:srgbClr val="8A733F"/>
                    </a:gs>
                  </a:gsLst>
                  <a:lin ang="0" scaled="1"/>
                  <a:tileRect/>
                </a:gradFill>
                <a:effectLst>
                  <a:glow rad="63500">
                    <a:schemeClr val="accent4">
                      <a:alpha val="40000"/>
                    </a:schemeClr>
                  </a:glow>
                </a:effectLst>
                <a:latin typeface="Lobster" panose="0200050600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ПОДИХ СТОЛІТЬ</a:t>
            </a:r>
            <a:endParaRPr lang="ru-RU" sz="5400" b="1" i="1" dirty="0">
              <a:ln w="19050">
                <a:solidFill>
                  <a:srgbClr val="712703"/>
                </a:solidFill>
              </a:ln>
              <a:gradFill flip="none" rotWithShape="1">
                <a:gsLst>
                  <a:gs pos="0">
                    <a:srgbClr val="B39E67"/>
                  </a:gs>
                  <a:gs pos="42000">
                    <a:srgbClr val="F5F1BF"/>
                  </a:gs>
                  <a:gs pos="83000">
                    <a:srgbClr val="A9915D"/>
                  </a:gs>
                  <a:gs pos="100000">
                    <a:srgbClr val="8A733F"/>
                  </a:gs>
                </a:gsLst>
                <a:lin ang="0" scaled="1"/>
                <a:tileRect/>
              </a:gradFill>
              <a:effectLst>
                <a:glow rad="63500">
                  <a:schemeClr val="accent4">
                    <a:alpha val="40000"/>
                  </a:schemeClr>
                </a:glow>
              </a:effectLst>
              <a:latin typeface="Lobster" panose="0200050600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9994" y="720762"/>
            <a:ext cx="60309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 smtClean="0">
                <a:solidFill>
                  <a:srgbClr val="8A733F"/>
                </a:solidFill>
              </a:rPr>
              <a:t>Бібліотека Одеського національного економічного університету</a:t>
            </a:r>
            <a:endParaRPr lang="ru-RU" sz="2800" b="1" i="1" dirty="0">
              <a:solidFill>
                <a:srgbClr val="8A733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0642" y="5156629"/>
            <a:ext cx="53035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8A733F"/>
                </a:solidFill>
              </a:rPr>
              <a:t>100</a:t>
            </a:r>
            <a:r>
              <a:rPr lang="uk-UA" sz="2800" b="1" i="1" dirty="0" smtClean="0">
                <a:solidFill>
                  <a:srgbClr val="8A733F"/>
                </a:solidFill>
              </a:rPr>
              <a:t>-річчю ОНЕУ присвячується</a:t>
            </a:r>
            <a:endParaRPr lang="ru-RU" sz="2800" b="1" i="1" dirty="0">
              <a:solidFill>
                <a:srgbClr val="8A73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2417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    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endParaRPr lang="ru-RU" sz="2400" b="1" dirty="0" smtClean="0">
              <a:solidFill>
                <a:srgbClr val="8A733F"/>
              </a:solidFill>
            </a:endParaRP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1224" y="978946"/>
            <a:ext cx="6002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219" y="4378362"/>
            <a:ext cx="2850776" cy="1815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7586" y="655781"/>
            <a:ext cx="6479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Бібліотека</a:t>
            </a:r>
            <a:r>
              <a:rPr lang="ru-RU" sz="2400" b="1" i="1" dirty="0">
                <a:solidFill>
                  <a:srgbClr val="8A733F"/>
                </a:solidFill>
              </a:rPr>
              <a:t> ОНЕУ </a:t>
            </a:r>
            <a:r>
              <a:rPr lang="ru-RU" sz="2400" b="1" i="1" dirty="0" err="1">
                <a:solidFill>
                  <a:srgbClr val="8A733F"/>
                </a:solidFill>
              </a:rPr>
              <a:t>була</a:t>
            </a:r>
            <a:r>
              <a:rPr lang="ru-RU" sz="2400" b="1" i="1" dirty="0">
                <a:solidFill>
                  <a:srgbClr val="8A733F"/>
                </a:solidFill>
              </a:rPr>
              <a:t> заснована у 1921 р. на </a:t>
            </a:r>
            <a:r>
              <a:rPr lang="ru-RU" sz="2400" b="1" i="1" dirty="0" err="1">
                <a:solidFill>
                  <a:srgbClr val="8A733F"/>
                </a:solidFill>
              </a:rPr>
              <a:t>базі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комерційного</a:t>
            </a:r>
            <a:r>
              <a:rPr lang="ru-RU" sz="2400" b="1" i="1" dirty="0">
                <a:solidFill>
                  <a:srgbClr val="8A733F"/>
                </a:solidFill>
              </a:rPr>
              <a:t> училища, книги </a:t>
            </a:r>
            <a:r>
              <a:rPr lang="ru-RU" sz="2400" b="1" i="1" dirty="0" err="1">
                <a:solidFill>
                  <a:srgbClr val="8A733F"/>
                </a:solidFill>
              </a:rPr>
              <a:t>якого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частково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увійшли</a:t>
            </a:r>
            <a:r>
              <a:rPr lang="ru-RU" sz="2400" b="1" i="1" dirty="0">
                <a:solidFill>
                  <a:srgbClr val="8A733F"/>
                </a:solidFill>
              </a:rPr>
              <a:t> до складу фонду.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417" y="2290474"/>
            <a:ext cx="6698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 smtClean="0">
                <a:solidFill>
                  <a:srgbClr val="8A733F"/>
                </a:solidFill>
              </a:rPr>
              <a:t>Крім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>
                <a:solidFill>
                  <a:srgbClr val="8A733F"/>
                </a:solidFill>
              </a:rPr>
              <a:t>того фонд  </a:t>
            </a:r>
            <a:r>
              <a:rPr lang="ru-RU" sz="2000" b="1" i="1" dirty="0" err="1">
                <a:solidFill>
                  <a:srgbClr val="8A733F"/>
                </a:solidFill>
              </a:rPr>
              <a:t>поповнювався</a:t>
            </a:r>
            <a:r>
              <a:rPr lang="ru-RU" sz="2000" b="1" i="1" dirty="0">
                <a:solidFill>
                  <a:srgbClr val="8A733F"/>
                </a:solidFill>
              </a:rPr>
              <a:t> за </a:t>
            </a:r>
            <a:r>
              <a:rPr lang="ru-RU" sz="2000" b="1" i="1" dirty="0" err="1">
                <a:solidFill>
                  <a:srgbClr val="8A733F"/>
                </a:solidFill>
              </a:rPr>
              <a:t>рахунок</a:t>
            </a:r>
            <a:r>
              <a:rPr lang="ru-RU" sz="2000" b="1" i="1" dirty="0">
                <a:solidFill>
                  <a:srgbClr val="8A733F"/>
                </a:solidFill>
              </a:rPr>
              <a:t> книг, </a:t>
            </a:r>
            <a:r>
              <a:rPr lang="ru-RU" sz="2000" b="1" i="1" dirty="0" err="1">
                <a:solidFill>
                  <a:srgbClr val="8A733F"/>
                </a:solidFill>
              </a:rPr>
              <a:t>які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дарували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бібліотеці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викладачі</a:t>
            </a:r>
            <a:r>
              <a:rPr lang="ru-RU" sz="2000" b="1" i="1" dirty="0">
                <a:solidFill>
                  <a:srgbClr val="8A733F"/>
                </a:solidFill>
              </a:rPr>
              <a:t> з </a:t>
            </a:r>
            <a:r>
              <a:rPr lang="ru-RU" sz="2000" b="1" i="1" dirty="0" err="1">
                <a:solidFill>
                  <a:srgbClr val="8A733F"/>
                </a:solidFill>
              </a:rPr>
              <a:t>власних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колекцій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або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авторські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екземпляри</a:t>
            </a:r>
            <a:r>
              <a:rPr lang="ru-RU" sz="2000" b="1" i="1" dirty="0">
                <a:solidFill>
                  <a:srgbClr val="8A733F"/>
                </a:solidFill>
              </a:rPr>
              <a:t>. Через </a:t>
            </a:r>
            <a:r>
              <a:rPr lang="ru-RU" sz="2000" b="1" i="1" dirty="0" err="1">
                <a:solidFill>
                  <a:srgbClr val="8A733F"/>
                </a:solidFill>
              </a:rPr>
              <a:t>рік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книжковий</a:t>
            </a:r>
            <a:r>
              <a:rPr lang="ru-RU" sz="2000" b="1" i="1" dirty="0">
                <a:solidFill>
                  <a:srgbClr val="8A733F"/>
                </a:solidFill>
              </a:rPr>
              <a:t> фонд </a:t>
            </a:r>
            <a:r>
              <a:rPr lang="ru-RU" sz="2000" b="1" i="1" dirty="0" err="1">
                <a:solidFill>
                  <a:srgbClr val="8A733F"/>
                </a:solidFill>
              </a:rPr>
              <a:t>бібліотеки</a:t>
            </a:r>
            <a:r>
              <a:rPr lang="ru-RU" sz="2000" b="1" i="1" dirty="0">
                <a:solidFill>
                  <a:srgbClr val="8A733F"/>
                </a:solidFill>
              </a:rPr>
              <a:t> становив 2032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примірника</a:t>
            </a:r>
            <a:r>
              <a:rPr lang="ru-RU" sz="2400" b="1" i="1" dirty="0" smtClean="0">
                <a:solidFill>
                  <a:srgbClr val="8A733F"/>
                </a:solidFill>
              </a:rPr>
              <a:t>. </a:t>
            </a:r>
            <a:endParaRPr lang="ru-RU" sz="2400" b="1" i="1" dirty="0">
              <a:solidFill>
                <a:srgbClr val="8A733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2417" y="3932501"/>
            <a:ext cx="61029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>
                <a:solidFill>
                  <a:srgbClr val="8A733F"/>
                </a:solidFill>
              </a:rPr>
              <a:t>Згодом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усі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ці</a:t>
            </a:r>
            <a:r>
              <a:rPr lang="ru-RU" sz="2400" b="1" i="1" dirty="0">
                <a:solidFill>
                  <a:srgbClr val="8A733F"/>
                </a:solidFill>
              </a:rPr>
              <a:t> книги </a:t>
            </a:r>
            <a:r>
              <a:rPr lang="ru-RU" sz="2400" b="1" i="1" dirty="0" err="1">
                <a:solidFill>
                  <a:srgbClr val="8A733F"/>
                </a:solidFill>
              </a:rPr>
              <a:t>увійшли</a:t>
            </a:r>
            <a:r>
              <a:rPr lang="ru-RU" sz="2400" b="1" i="1" dirty="0">
                <a:solidFill>
                  <a:srgbClr val="8A733F"/>
                </a:solidFill>
              </a:rPr>
              <a:t> до фонду </a:t>
            </a:r>
            <a:r>
              <a:rPr lang="ru-RU" sz="3200" b="1" i="1" dirty="0" err="1">
                <a:solidFill>
                  <a:srgbClr val="8A733F"/>
                </a:solidFill>
              </a:rPr>
              <a:t>рідкісної</a:t>
            </a:r>
            <a:r>
              <a:rPr lang="ru-RU" sz="3200" b="1" i="1" dirty="0">
                <a:solidFill>
                  <a:srgbClr val="8A733F"/>
                </a:solidFill>
              </a:rPr>
              <a:t> книги</a:t>
            </a:r>
            <a:r>
              <a:rPr lang="ru-RU" sz="2400" b="1" i="1" dirty="0">
                <a:solidFill>
                  <a:srgbClr val="8A733F"/>
                </a:solidFill>
              </a:rPr>
              <a:t>, </a:t>
            </a:r>
            <a:r>
              <a:rPr lang="ru-RU" sz="2400" b="1" i="1" dirty="0" err="1">
                <a:solidFill>
                  <a:srgbClr val="8A733F"/>
                </a:solidFill>
              </a:rPr>
              <a:t>який</a:t>
            </a:r>
            <a:r>
              <a:rPr lang="ru-RU" sz="2400" b="1" i="1" dirty="0">
                <a:solidFill>
                  <a:srgbClr val="8A733F"/>
                </a:solidFill>
              </a:rPr>
              <a:t> на </a:t>
            </a:r>
            <a:r>
              <a:rPr lang="ru-RU" sz="2400" b="1" i="1" dirty="0" err="1">
                <a:solidFill>
                  <a:srgbClr val="8A733F"/>
                </a:solidFill>
              </a:rPr>
              <a:t>сьогодні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складає</a:t>
            </a:r>
            <a:r>
              <a:rPr lang="ru-RU" sz="2400" b="1" i="1" dirty="0">
                <a:solidFill>
                  <a:srgbClr val="8A733F"/>
                </a:solidFill>
              </a:rPr>
              <a:t> 2509 </a:t>
            </a:r>
            <a:r>
              <a:rPr lang="ru-RU" sz="2400" b="1" i="1" dirty="0" err="1">
                <a:solidFill>
                  <a:srgbClr val="8A733F"/>
                </a:solidFill>
              </a:rPr>
              <a:t>екземплярів</a:t>
            </a:r>
            <a:r>
              <a:rPr lang="ru-RU" sz="2400" b="1" i="1" dirty="0">
                <a:solidFill>
                  <a:srgbClr val="8A733F"/>
                </a:solidFill>
              </a:rPr>
              <a:t> книг </a:t>
            </a:r>
            <a:endParaRPr lang="ru-RU" sz="2400" b="1" i="1" dirty="0" smtClean="0">
              <a:solidFill>
                <a:srgbClr val="8A733F"/>
              </a:solidFill>
            </a:endParaRPr>
          </a:p>
          <a:p>
            <a:r>
              <a:rPr lang="ru-RU" sz="2400" b="1" i="1" dirty="0" smtClean="0">
                <a:solidFill>
                  <a:srgbClr val="8A733F"/>
                </a:solidFill>
              </a:rPr>
              <a:t>(</a:t>
            </a:r>
            <a:r>
              <a:rPr lang="ru-RU" sz="2400" b="1" i="1" dirty="0">
                <a:solidFill>
                  <a:srgbClr val="8A733F"/>
                </a:solidFill>
              </a:rPr>
              <a:t>1827 – 1945 р. р</a:t>
            </a:r>
            <a:r>
              <a:rPr lang="ru-RU" sz="2400" b="1" i="1" dirty="0" smtClean="0">
                <a:solidFill>
                  <a:srgbClr val="8A733F"/>
                </a:solidFill>
              </a:rPr>
              <a:t>.).</a:t>
            </a:r>
          </a:p>
          <a:p>
            <a:pPr algn="ctr"/>
            <a:r>
              <a:rPr lang="ru-RU" sz="2400" b="1" i="1" dirty="0" smtClean="0">
                <a:solidFill>
                  <a:srgbClr val="8A733F"/>
                </a:solidFill>
              </a:rPr>
              <a:t> </a:t>
            </a:r>
            <a:endParaRPr lang="ru-RU" sz="2400" b="1" i="1" dirty="0">
              <a:solidFill>
                <a:srgbClr val="8A73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6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067" y="485103"/>
            <a:ext cx="2651947" cy="3494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159" y="2308026"/>
            <a:ext cx="2961877" cy="40497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001" y="3324039"/>
            <a:ext cx="2782623" cy="3033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921951" y="323737"/>
            <a:ext cx="43584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8A733F"/>
                </a:solidFill>
              </a:rPr>
              <a:t>І </a:t>
            </a:r>
            <a:r>
              <a:rPr lang="ru-RU" sz="3200" b="1" dirty="0" err="1">
                <a:solidFill>
                  <a:srgbClr val="8A733F"/>
                </a:solidFill>
              </a:rPr>
              <a:t>це</a:t>
            </a:r>
            <a:r>
              <a:rPr lang="ru-RU" sz="3200" b="1" dirty="0">
                <a:solidFill>
                  <a:srgbClr val="8A733F"/>
                </a:solidFill>
              </a:rPr>
              <a:t> </a:t>
            </a:r>
            <a:r>
              <a:rPr lang="ru-RU" sz="3200" b="1" dirty="0" err="1" smtClean="0">
                <a:solidFill>
                  <a:srgbClr val="8A733F"/>
                </a:solidFill>
              </a:rPr>
              <a:t>справжні</a:t>
            </a:r>
            <a:r>
              <a:rPr lang="ru-RU" sz="3200" b="1" dirty="0" smtClean="0">
                <a:solidFill>
                  <a:srgbClr val="8A733F"/>
                </a:solidFill>
              </a:rPr>
              <a:t> </a:t>
            </a:r>
            <a:r>
              <a:rPr lang="ru-RU" sz="4000" b="1" dirty="0" err="1" smtClean="0">
                <a:solidFill>
                  <a:srgbClr val="8A733F"/>
                </a:solidFill>
              </a:rPr>
              <a:t>скарби</a:t>
            </a:r>
            <a:r>
              <a:rPr lang="ru-RU" sz="4000" b="1" dirty="0" smtClean="0">
                <a:solidFill>
                  <a:srgbClr val="8A733F"/>
                </a:solidFill>
              </a:rPr>
              <a:t> </a:t>
            </a:r>
            <a:r>
              <a:rPr lang="ru-RU" sz="4000" b="1" dirty="0" err="1" smtClean="0">
                <a:solidFill>
                  <a:srgbClr val="8A733F"/>
                </a:solidFill>
              </a:rPr>
              <a:t>нашої</a:t>
            </a:r>
            <a:r>
              <a:rPr lang="ru-RU" sz="4000" b="1" dirty="0" smtClean="0">
                <a:solidFill>
                  <a:srgbClr val="8A733F"/>
                </a:solidFill>
              </a:rPr>
              <a:t> </a:t>
            </a:r>
            <a:r>
              <a:rPr lang="ru-RU" sz="4000" b="1" dirty="0" err="1" smtClean="0">
                <a:solidFill>
                  <a:srgbClr val="8A733F"/>
                </a:solidFill>
              </a:rPr>
              <a:t>бібліотеки</a:t>
            </a:r>
            <a:r>
              <a:rPr lang="ru-RU" sz="4000" b="1" dirty="0" smtClean="0">
                <a:solidFill>
                  <a:srgbClr val="8A733F"/>
                </a:solidFill>
              </a:rPr>
              <a:t>!</a:t>
            </a:r>
            <a:endParaRPr lang="ru-RU" sz="4000" b="1" i="1" dirty="0">
              <a:solidFill>
                <a:srgbClr val="8A73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656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8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endParaRPr lang="ru-RU" sz="2400" b="1" dirty="0" smtClean="0">
              <a:solidFill>
                <a:srgbClr val="8A733F"/>
              </a:solidFill>
            </a:endParaRP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-16653" r="-28988" b="6657"/>
          <a:stretch/>
        </p:blipFill>
        <p:spPr>
          <a:xfrm>
            <a:off x="735754" y="2640197"/>
            <a:ext cx="2846541" cy="3519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8445" y="836517"/>
            <a:ext cx="2983452" cy="223758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163210" y="594077"/>
            <a:ext cx="408790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</a:t>
            </a:r>
            <a:r>
              <a:rPr lang="ru-RU" sz="2000" b="1" dirty="0" err="1" smtClean="0">
                <a:solidFill>
                  <a:srgbClr val="8A733F"/>
                </a:solidFill>
              </a:rPr>
              <a:t>Найдавніша</a:t>
            </a:r>
            <a:r>
              <a:rPr lang="ru-RU" sz="2000" b="1" dirty="0" smtClean="0">
                <a:solidFill>
                  <a:srgbClr val="8A733F"/>
                </a:solidFill>
              </a:rPr>
              <a:t>  </a:t>
            </a:r>
            <a:r>
              <a:rPr lang="ru-RU" sz="2000" b="1" dirty="0">
                <a:solidFill>
                  <a:srgbClr val="8A733F"/>
                </a:solidFill>
              </a:rPr>
              <a:t>книга  у  фондах  </a:t>
            </a:r>
            <a:r>
              <a:rPr lang="ru-RU" sz="2000" b="1" dirty="0" smtClean="0">
                <a:solidFill>
                  <a:srgbClr val="8A733F"/>
                </a:solidFill>
              </a:rPr>
              <a:t> </a:t>
            </a:r>
            <a:r>
              <a:rPr lang="ru-RU" sz="2000" b="1" dirty="0" err="1" smtClean="0">
                <a:solidFill>
                  <a:srgbClr val="8A733F"/>
                </a:solidFill>
              </a:rPr>
              <a:t>бібліотеки</a:t>
            </a:r>
            <a:r>
              <a:rPr lang="ru-RU" sz="2000" b="1" dirty="0">
                <a:solidFill>
                  <a:srgbClr val="8A733F"/>
                </a:solidFill>
              </a:rPr>
              <a:t> </a:t>
            </a:r>
            <a:r>
              <a:rPr lang="ru-RU" dirty="0">
                <a:solidFill>
                  <a:srgbClr val="8A733F"/>
                </a:solidFill>
              </a:rPr>
              <a:t>-  </a:t>
            </a:r>
            <a:r>
              <a:rPr lang="ru-RU" dirty="0" smtClean="0">
                <a:solidFill>
                  <a:srgbClr val="8A733F"/>
                </a:solidFill>
              </a:rPr>
              <a:t>«</a:t>
            </a:r>
            <a:r>
              <a:rPr lang="ru-RU" b="1" i="1" dirty="0" smtClean="0">
                <a:solidFill>
                  <a:srgbClr val="8A733F"/>
                </a:solidFill>
              </a:rPr>
              <a:t>Хозяйственная </a:t>
            </a:r>
            <a:r>
              <a:rPr lang="ru-RU" b="1" i="1" dirty="0">
                <a:solidFill>
                  <a:srgbClr val="8A733F"/>
                </a:solidFill>
              </a:rPr>
              <a:t>статистика </a:t>
            </a:r>
            <a:r>
              <a:rPr lang="ru-RU" b="1" i="1" dirty="0" err="1" smtClean="0">
                <a:solidFill>
                  <a:srgbClr val="8A733F"/>
                </a:solidFill>
              </a:rPr>
              <a:t>Россіи</a:t>
            </a:r>
            <a:r>
              <a:rPr lang="ru-RU" b="1" i="1" dirty="0" smtClean="0">
                <a:solidFill>
                  <a:srgbClr val="8A733F"/>
                </a:solidFill>
              </a:rPr>
              <a:t>, составленная </a:t>
            </a:r>
            <a:r>
              <a:rPr lang="ru-RU" b="1" i="1" dirty="0" err="1" smtClean="0">
                <a:solidFill>
                  <a:srgbClr val="8A733F"/>
                </a:solidFill>
              </a:rPr>
              <a:t>Василіемъ</a:t>
            </a:r>
            <a:r>
              <a:rPr lang="ru-RU" b="1" i="1" dirty="0" smtClean="0">
                <a:solidFill>
                  <a:srgbClr val="8A733F"/>
                </a:solidFill>
              </a:rPr>
              <a:t> </a:t>
            </a:r>
            <a:r>
              <a:rPr lang="ru-RU" b="1" i="1" dirty="0" err="1" smtClean="0">
                <a:solidFill>
                  <a:srgbClr val="8A733F"/>
                </a:solidFill>
              </a:rPr>
              <a:t>Андроссовымъ</a:t>
            </a:r>
            <a:r>
              <a:rPr lang="ru-RU" b="1" i="1" dirty="0" smtClean="0">
                <a:solidFill>
                  <a:srgbClr val="8A733F"/>
                </a:solidFill>
              </a:rPr>
              <a:t>, </a:t>
            </a:r>
            <a:r>
              <a:rPr lang="uk-UA" b="1" i="1" dirty="0" smtClean="0">
                <a:solidFill>
                  <a:srgbClr val="8A733F"/>
                </a:solidFill>
              </a:rPr>
              <a:t>І</a:t>
            </a:r>
            <a:r>
              <a:rPr lang="ru-RU" b="1" i="1" dirty="0" err="1" smtClean="0">
                <a:solidFill>
                  <a:srgbClr val="8A733F"/>
                </a:solidFill>
              </a:rPr>
              <a:t>мператорскаго</a:t>
            </a:r>
            <a:r>
              <a:rPr lang="ru-RU" b="1" i="1" dirty="0" smtClean="0">
                <a:solidFill>
                  <a:srgbClr val="8A733F"/>
                </a:solidFill>
              </a:rPr>
              <a:t> </a:t>
            </a:r>
            <a:r>
              <a:rPr lang="ru-RU" b="1" i="1" dirty="0" err="1" smtClean="0">
                <a:solidFill>
                  <a:srgbClr val="8A733F"/>
                </a:solidFill>
              </a:rPr>
              <a:t>Московскаго</a:t>
            </a:r>
            <a:r>
              <a:rPr lang="ru-RU" b="1" i="1" dirty="0" smtClean="0">
                <a:solidFill>
                  <a:srgbClr val="8A733F"/>
                </a:solidFill>
              </a:rPr>
              <a:t> Общества </a:t>
            </a:r>
            <a:r>
              <a:rPr lang="ru-RU" b="1" i="1" dirty="0" err="1" smtClean="0">
                <a:solidFill>
                  <a:srgbClr val="8A733F"/>
                </a:solidFill>
              </a:rPr>
              <a:t>Селькаво</a:t>
            </a:r>
            <a:r>
              <a:rPr lang="ru-RU" b="1" i="1" dirty="0" smtClean="0">
                <a:solidFill>
                  <a:srgbClr val="8A733F"/>
                </a:solidFill>
              </a:rPr>
              <a:t> Хозяйства </a:t>
            </a:r>
            <a:r>
              <a:rPr lang="ru-RU" b="1" i="1" dirty="0" err="1" smtClean="0">
                <a:solidFill>
                  <a:srgbClr val="8A733F"/>
                </a:solidFill>
              </a:rPr>
              <a:t>Действительнымъ</a:t>
            </a:r>
            <a:r>
              <a:rPr lang="ru-RU" b="1" i="1" dirty="0" smtClean="0">
                <a:solidFill>
                  <a:srgbClr val="8A733F"/>
                </a:solidFill>
              </a:rPr>
              <a:t> </a:t>
            </a:r>
            <a:r>
              <a:rPr lang="ru-RU" b="1" i="1" dirty="0" err="1" smtClean="0">
                <a:solidFill>
                  <a:srgbClr val="8A733F"/>
                </a:solidFill>
              </a:rPr>
              <a:t>Членомъ</a:t>
            </a:r>
            <a:r>
              <a:rPr lang="ru-RU" b="1" dirty="0" smtClean="0">
                <a:solidFill>
                  <a:srgbClr val="8A733F"/>
                </a:solidFill>
              </a:rPr>
              <a:t>»,</a:t>
            </a:r>
            <a:r>
              <a:rPr lang="ru-RU" dirty="0" smtClean="0">
                <a:solidFill>
                  <a:srgbClr val="8A733F"/>
                </a:solidFill>
              </a:rPr>
              <a:t> </a:t>
            </a:r>
            <a:r>
              <a:rPr lang="ru-RU" b="1" dirty="0" smtClean="0">
                <a:solidFill>
                  <a:srgbClr val="8A733F"/>
                </a:solidFill>
              </a:rPr>
              <a:t>1827. </a:t>
            </a:r>
            <a:endParaRPr lang="ru-RU" b="1" dirty="0">
              <a:solidFill>
                <a:srgbClr val="8A733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4264" y="3259781"/>
            <a:ext cx="540033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8A733F"/>
                </a:solidFill>
              </a:rPr>
              <a:t>          </a:t>
            </a:r>
            <a:r>
              <a:rPr lang="ru-RU" sz="1600" b="1" dirty="0" err="1" smtClean="0">
                <a:solidFill>
                  <a:srgbClr val="8A733F"/>
                </a:solidFill>
              </a:rPr>
              <a:t>Відомий</a:t>
            </a:r>
            <a:r>
              <a:rPr lang="ru-RU" sz="1600" b="1" dirty="0" smtClean="0">
                <a:solidFill>
                  <a:srgbClr val="8A733F"/>
                </a:solidFill>
              </a:rPr>
              <a:t> </a:t>
            </a:r>
            <a:r>
              <a:rPr lang="ru-RU" sz="1600" b="1" dirty="0" err="1" smtClean="0">
                <a:solidFill>
                  <a:srgbClr val="8A733F"/>
                </a:solidFill>
              </a:rPr>
              <a:t>економіст</a:t>
            </a:r>
            <a:r>
              <a:rPr lang="ru-RU" sz="1600" b="1" dirty="0" smtClean="0">
                <a:solidFill>
                  <a:srgbClr val="8A733F"/>
                </a:solidFill>
              </a:rPr>
              <a:t> </a:t>
            </a:r>
            <a:r>
              <a:rPr lang="ru-RU" sz="1600" b="1" dirty="0">
                <a:solidFill>
                  <a:srgbClr val="8A733F"/>
                </a:solidFill>
              </a:rPr>
              <a:t>і </a:t>
            </a:r>
            <a:r>
              <a:rPr lang="ru-RU" sz="1600" b="1" dirty="0" smtClean="0">
                <a:solidFill>
                  <a:srgbClr val="8A733F"/>
                </a:solidFill>
              </a:rPr>
              <a:t>статистик </a:t>
            </a:r>
            <a:r>
              <a:rPr lang="ru-RU" sz="1600" b="1" dirty="0" err="1" smtClean="0">
                <a:solidFill>
                  <a:srgbClr val="8A733F"/>
                </a:solidFill>
              </a:rPr>
              <a:t>склав</a:t>
            </a:r>
            <a:endParaRPr lang="ru-RU" sz="1600" b="1" dirty="0" smtClean="0">
              <a:solidFill>
                <a:srgbClr val="8A733F"/>
              </a:solidFill>
            </a:endParaRPr>
          </a:p>
          <a:p>
            <a:r>
              <a:rPr lang="ru-RU" sz="1600" b="1" dirty="0" smtClean="0">
                <a:solidFill>
                  <a:srgbClr val="8A733F"/>
                </a:solidFill>
              </a:rPr>
              <a:t> </a:t>
            </a:r>
            <a:r>
              <a:rPr lang="ru-RU" sz="1600" b="1" dirty="0">
                <a:solidFill>
                  <a:srgbClr val="8A733F"/>
                </a:solidFill>
              </a:rPr>
              <a:t>для </a:t>
            </a:r>
            <a:r>
              <a:rPr lang="ru-RU" sz="1600" b="1" dirty="0" err="1">
                <a:solidFill>
                  <a:srgbClr val="8A733F"/>
                </a:solidFill>
              </a:rPr>
              <a:t>учнів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>
                <a:solidFill>
                  <a:srgbClr val="8A733F"/>
                </a:solidFill>
              </a:rPr>
              <a:t>школи</a:t>
            </a:r>
            <a:r>
              <a:rPr lang="ru-RU" sz="1600" b="1" dirty="0">
                <a:solidFill>
                  <a:srgbClr val="8A733F"/>
                </a:solidFill>
              </a:rPr>
              <a:t> першу в </a:t>
            </a:r>
            <a:r>
              <a:rPr lang="ru-RU" sz="1600" b="1" dirty="0" err="1">
                <a:solidFill>
                  <a:srgbClr val="8A733F"/>
                </a:solidFill>
              </a:rPr>
              <a:t>Росії</a:t>
            </a:r>
            <a:r>
              <a:rPr lang="ru-RU" sz="1600" b="1" dirty="0">
                <a:solidFill>
                  <a:srgbClr val="8A733F"/>
                </a:solidFill>
              </a:rPr>
              <a:t> систему </a:t>
            </a:r>
            <a:r>
              <a:rPr lang="ru-RU" sz="1600" b="1" dirty="0" err="1">
                <a:solidFill>
                  <a:srgbClr val="8A733F"/>
                </a:solidFill>
              </a:rPr>
              <a:t>економічної</a:t>
            </a:r>
            <a:r>
              <a:rPr lang="ru-RU" sz="1600" b="1" dirty="0">
                <a:solidFill>
                  <a:srgbClr val="8A733F"/>
                </a:solidFill>
              </a:rPr>
              <a:t> статистики — «</a:t>
            </a:r>
            <a:r>
              <a:rPr lang="ru-RU" sz="1600" b="1" dirty="0" err="1">
                <a:solidFill>
                  <a:srgbClr val="8A733F"/>
                </a:solidFill>
              </a:rPr>
              <a:t>Господарська</a:t>
            </a:r>
            <a:r>
              <a:rPr lang="ru-RU" sz="1600" b="1" dirty="0">
                <a:solidFill>
                  <a:srgbClr val="8A733F"/>
                </a:solidFill>
              </a:rPr>
              <a:t> статистика </a:t>
            </a:r>
            <a:r>
              <a:rPr lang="ru-RU" sz="1600" b="1" dirty="0" err="1">
                <a:solidFill>
                  <a:srgbClr val="8A733F"/>
                </a:solidFill>
              </a:rPr>
              <a:t>Росії</a:t>
            </a:r>
            <a:r>
              <a:rPr lang="ru-RU" sz="1600" b="1" dirty="0">
                <a:solidFill>
                  <a:srgbClr val="8A733F"/>
                </a:solidFill>
              </a:rPr>
              <a:t>» (1827</a:t>
            </a:r>
            <a:r>
              <a:rPr lang="ru-RU" sz="1600" b="1" dirty="0" smtClean="0">
                <a:solidFill>
                  <a:srgbClr val="8A733F"/>
                </a:solidFill>
              </a:rPr>
              <a:t>). </a:t>
            </a:r>
          </a:p>
          <a:p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smtClean="0">
                <a:solidFill>
                  <a:srgbClr val="8A733F"/>
                </a:solidFill>
              </a:rPr>
              <a:t>     У 1833 </a:t>
            </a:r>
            <a:r>
              <a:rPr lang="ru-RU" sz="1600" b="1" dirty="0" err="1" smtClean="0">
                <a:solidFill>
                  <a:srgbClr val="8A733F"/>
                </a:solidFill>
              </a:rPr>
              <a:t>році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 smtClean="0">
                <a:solidFill>
                  <a:srgbClr val="8A733F"/>
                </a:solidFill>
              </a:rPr>
              <a:t>була</a:t>
            </a:r>
            <a:r>
              <a:rPr lang="ru-RU" sz="1600" b="1" dirty="0" smtClean="0">
                <a:solidFill>
                  <a:srgbClr val="8A733F"/>
                </a:solidFill>
              </a:rPr>
              <a:t> </a:t>
            </a:r>
            <a:r>
              <a:rPr lang="ru-RU" sz="1600" b="1" dirty="0" err="1" smtClean="0">
                <a:solidFill>
                  <a:srgbClr val="8A733F"/>
                </a:solidFill>
              </a:rPr>
              <a:t>надрукована</a:t>
            </a:r>
            <a:r>
              <a:rPr lang="ru-RU" sz="1600" b="1" dirty="0" smtClean="0">
                <a:solidFill>
                  <a:srgbClr val="8A733F"/>
                </a:solidFill>
              </a:rPr>
              <a:t> </a:t>
            </a:r>
            <a:r>
              <a:rPr lang="ru-RU" sz="1600" b="1" dirty="0" err="1" smtClean="0">
                <a:solidFill>
                  <a:srgbClr val="8A733F"/>
                </a:solidFill>
              </a:rPr>
              <a:t>його</a:t>
            </a:r>
            <a:r>
              <a:rPr lang="ru-RU" sz="1600" b="1" dirty="0" smtClean="0">
                <a:solidFill>
                  <a:srgbClr val="8A733F"/>
                </a:solidFill>
              </a:rPr>
              <a:t> перша </a:t>
            </a:r>
            <a:r>
              <a:rPr lang="ru-RU" sz="1600" b="1" dirty="0">
                <a:solidFill>
                  <a:srgbClr val="8A733F"/>
                </a:solidFill>
              </a:rPr>
              <a:t>в </a:t>
            </a:r>
            <a:r>
              <a:rPr lang="ru-RU" sz="1600" b="1" dirty="0" err="1">
                <a:solidFill>
                  <a:srgbClr val="8A733F"/>
                </a:solidFill>
              </a:rPr>
              <a:t>Росії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>
                <a:solidFill>
                  <a:srgbClr val="8A733F"/>
                </a:solidFill>
              </a:rPr>
              <a:t>монографія</a:t>
            </a:r>
            <a:r>
              <a:rPr lang="ru-RU" sz="1600" b="1" dirty="0">
                <a:solidFill>
                  <a:srgbClr val="8A733F"/>
                </a:solidFill>
              </a:rPr>
              <a:t> з </a:t>
            </a:r>
            <a:r>
              <a:rPr lang="ru-RU" sz="1600" b="1" dirty="0" err="1">
                <a:solidFill>
                  <a:srgbClr val="8A733F"/>
                </a:solidFill>
              </a:rPr>
              <a:t>історії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 smtClean="0">
                <a:solidFill>
                  <a:srgbClr val="8A733F"/>
                </a:solidFill>
              </a:rPr>
              <a:t>політичної</a:t>
            </a:r>
            <a:r>
              <a:rPr lang="ru-RU" sz="1600" b="1" dirty="0" smtClean="0">
                <a:solidFill>
                  <a:srgbClr val="8A733F"/>
                </a:solidFill>
              </a:rPr>
              <a:t> </a:t>
            </a:r>
            <a:r>
              <a:rPr lang="ru-RU" sz="1600" b="1" dirty="0" err="1">
                <a:solidFill>
                  <a:srgbClr val="8A733F"/>
                </a:solidFill>
              </a:rPr>
              <a:t>економії</a:t>
            </a:r>
            <a:r>
              <a:rPr lang="ru-RU" sz="1600" b="1" dirty="0">
                <a:solidFill>
                  <a:srgbClr val="8A733F"/>
                </a:solidFill>
              </a:rPr>
              <a:t> «Про </a:t>
            </a:r>
            <a:r>
              <a:rPr lang="ru-RU" sz="1600" b="1" dirty="0" err="1">
                <a:solidFill>
                  <a:srgbClr val="8A733F"/>
                </a:solidFill>
              </a:rPr>
              <a:t>предмети</a:t>
            </a:r>
            <a:r>
              <a:rPr lang="ru-RU" sz="1600" b="1" dirty="0">
                <a:solidFill>
                  <a:srgbClr val="8A733F"/>
                </a:solidFill>
              </a:rPr>
              <a:t> і </a:t>
            </a:r>
            <a:r>
              <a:rPr lang="ru-RU" sz="1600" b="1" dirty="0" err="1">
                <a:solidFill>
                  <a:srgbClr val="8A733F"/>
                </a:solidFill>
              </a:rPr>
              <a:t>сучасний</a:t>
            </a:r>
            <a:r>
              <a:rPr lang="ru-RU" sz="1600" b="1" dirty="0">
                <a:solidFill>
                  <a:srgbClr val="8A733F"/>
                </a:solidFill>
              </a:rPr>
              <a:t> стан </a:t>
            </a:r>
            <a:r>
              <a:rPr lang="ru-RU" sz="1600" b="1" dirty="0" err="1">
                <a:solidFill>
                  <a:srgbClr val="8A733F"/>
                </a:solidFill>
              </a:rPr>
              <a:t>економії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>
                <a:solidFill>
                  <a:srgbClr val="8A733F"/>
                </a:solidFill>
              </a:rPr>
              <a:t>політичної</a:t>
            </a:r>
            <a:r>
              <a:rPr lang="ru-RU" sz="1600" b="1" dirty="0" smtClean="0">
                <a:solidFill>
                  <a:srgbClr val="8A733F"/>
                </a:solidFill>
              </a:rPr>
              <a:t>».</a:t>
            </a:r>
          </a:p>
          <a:p>
            <a:endParaRPr lang="ru-RU" sz="1600" b="1" dirty="0" smtClean="0">
              <a:solidFill>
                <a:srgbClr val="8A733F"/>
              </a:solidFill>
            </a:endParaRPr>
          </a:p>
          <a:p>
            <a:r>
              <a:rPr lang="ru-RU" sz="1600" b="1" dirty="0" smtClean="0">
                <a:solidFill>
                  <a:srgbClr val="8A733F"/>
                </a:solidFill>
              </a:rPr>
              <a:t>      У </a:t>
            </a:r>
            <a:r>
              <a:rPr lang="ru-RU" sz="1600" b="1" dirty="0" err="1">
                <a:solidFill>
                  <a:srgbClr val="8A733F"/>
                </a:solidFill>
              </a:rPr>
              <a:t>своїх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>
                <a:solidFill>
                  <a:srgbClr val="8A733F"/>
                </a:solidFill>
              </a:rPr>
              <a:t>працях</a:t>
            </a:r>
            <a:r>
              <a:rPr lang="ru-RU" sz="1600" b="1" dirty="0">
                <a:solidFill>
                  <a:srgbClr val="8A733F"/>
                </a:solidFill>
              </a:rPr>
              <a:t> Андросов </a:t>
            </a:r>
            <a:r>
              <a:rPr lang="ru-RU" sz="1600" b="1" dirty="0" err="1">
                <a:solidFill>
                  <a:srgbClr val="8A733F"/>
                </a:solidFill>
              </a:rPr>
              <a:t>висловив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>
                <a:solidFill>
                  <a:srgbClr val="8A733F"/>
                </a:solidFill>
              </a:rPr>
              <a:t>багато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>
                <a:solidFill>
                  <a:srgbClr val="8A733F"/>
                </a:solidFill>
              </a:rPr>
              <a:t>передових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>
                <a:solidFill>
                  <a:srgbClr val="8A733F"/>
                </a:solidFill>
              </a:rPr>
              <a:t>ідей</a:t>
            </a:r>
            <a:r>
              <a:rPr lang="ru-RU" sz="1600" b="1" dirty="0">
                <a:solidFill>
                  <a:srgbClr val="8A733F"/>
                </a:solidFill>
              </a:rPr>
              <a:t>, </a:t>
            </a:r>
            <a:r>
              <a:rPr lang="ru-RU" sz="1600" b="1" dirty="0" err="1">
                <a:solidFill>
                  <a:srgbClr val="8A733F"/>
                </a:solidFill>
              </a:rPr>
              <a:t>передбачив</a:t>
            </a:r>
            <a:r>
              <a:rPr lang="ru-RU" sz="1600" b="1" dirty="0">
                <a:solidFill>
                  <a:srgbClr val="8A733F"/>
                </a:solidFill>
              </a:rPr>
              <a:t> </a:t>
            </a:r>
            <a:r>
              <a:rPr lang="ru-RU" sz="1600" b="1" dirty="0" err="1">
                <a:solidFill>
                  <a:srgbClr val="8A733F"/>
                </a:solidFill>
              </a:rPr>
              <a:t>перетворення</a:t>
            </a:r>
            <a:r>
              <a:rPr lang="ru-RU" sz="1600" b="1" dirty="0">
                <a:solidFill>
                  <a:srgbClr val="8A733F"/>
                </a:solidFill>
              </a:rPr>
              <a:t> статистики </a:t>
            </a:r>
            <a:r>
              <a:rPr lang="ru-RU" sz="1600" b="1" dirty="0" err="1">
                <a:solidFill>
                  <a:srgbClr val="8A733F"/>
                </a:solidFill>
              </a:rPr>
              <a:t>державознавства</a:t>
            </a:r>
            <a:r>
              <a:rPr lang="ru-RU" sz="1600" b="1" dirty="0">
                <a:solidFill>
                  <a:srgbClr val="8A733F"/>
                </a:solidFill>
              </a:rPr>
              <a:t> в статистику числового </a:t>
            </a:r>
            <a:r>
              <a:rPr lang="ru-RU" sz="1600" b="1" dirty="0" err="1">
                <a:solidFill>
                  <a:srgbClr val="8A733F"/>
                </a:solidFill>
              </a:rPr>
              <a:t>напряму</a:t>
            </a:r>
            <a:r>
              <a:rPr lang="ru-RU" sz="1600" b="1" dirty="0">
                <a:solidFill>
                  <a:srgbClr val="8A733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7918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"/>
            <a:ext cx="9211893" cy="68795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6441" y="454114"/>
            <a:ext cx="406639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8A733F"/>
                </a:solidFill>
              </a:rPr>
              <a:t>    У фонд</a:t>
            </a:r>
            <a:r>
              <a:rPr lang="uk-UA" sz="2400" b="1" i="1" dirty="0" smtClean="0">
                <a:solidFill>
                  <a:srgbClr val="8A733F"/>
                </a:solidFill>
              </a:rPr>
              <a:t>і рідкісної книги представлені праці </a:t>
            </a:r>
            <a:r>
              <a:rPr lang="ru-RU" sz="2800" b="1" i="1" dirty="0" err="1" smtClean="0">
                <a:solidFill>
                  <a:srgbClr val="8A733F"/>
                </a:solidFill>
              </a:rPr>
              <a:t>Володимира</a:t>
            </a:r>
            <a:r>
              <a:rPr lang="ru-RU" sz="2800" b="1" i="1" dirty="0" smtClean="0">
                <a:solidFill>
                  <a:srgbClr val="8A733F"/>
                </a:solidFill>
              </a:rPr>
              <a:t>  Павловича Безобразова </a:t>
            </a:r>
            <a:r>
              <a:rPr lang="ru-RU" sz="2400" b="1" i="1" dirty="0">
                <a:solidFill>
                  <a:srgbClr val="8A733F"/>
                </a:solidFill>
              </a:rPr>
              <a:t>(1828—1889) </a:t>
            </a:r>
            <a:r>
              <a:rPr lang="ru-RU" sz="2400" i="1" dirty="0">
                <a:solidFill>
                  <a:srgbClr val="8A733F"/>
                </a:solidFill>
              </a:rPr>
              <a:t>—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російського</a:t>
            </a:r>
            <a:r>
              <a:rPr lang="ru-RU" sz="2400" b="1" i="1" dirty="0" smtClean="0">
                <a:solidFill>
                  <a:srgbClr val="8A733F"/>
                </a:solidFill>
              </a:rPr>
              <a:t> 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економіста</a:t>
            </a:r>
            <a:r>
              <a:rPr lang="ru-RU" sz="2400" b="1" i="1" dirty="0" smtClean="0">
                <a:solidFill>
                  <a:srgbClr val="8A733F"/>
                </a:solidFill>
              </a:rPr>
              <a:t>, статистика, редактора,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публіциста</a:t>
            </a:r>
            <a:r>
              <a:rPr lang="ru-RU" sz="2400" b="1" i="1" dirty="0" smtClean="0">
                <a:solidFill>
                  <a:srgbClr val="8A733F"/>
                </a:solidFill>
              </a:rPr>
              <a:t>, педагога,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викладача</a:t>
            </a:r>
            <a:r>
              <a:rPr lang="ru-RU" sz="2400" b="1" i="1" dirty="0" smtClean="0">
                <a:solidFill>
                  <a:srgbClr val="8A733F"/>
                </a:solidFill>
              </a:rPr>
              <a:t>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політичної</a:t>
            </a:r>
            <a:r>
              <a:rPr lang="ru-RU" sz="2400" b="1" i="1" dirty="0" smtClean="0">
                <a:solidFill>
                  <a:srgbClr val="8A733F"/>
                </a:solidFill>
              </a:rPr>
              <a:t>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економії</a:t>
            </a:r>
            <a:r>
              <a:rPr lang="ru-RU" sz="2400" b="1" i="1" dirty="0" smtClean="0">
                <a:solidFill>
                  <a:srgbClr val="8A733F"/>
                </a:solidFill>
              </a:rPr>
              <a:t> та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фінансового</a:t>
            </a:r>
            <a:r>
              <a:rPr lang="ru-RU" sz="2400" b="1" i="1" dirty="0" smtClean="0">
                <a:solidFill>
                  <a:srgbClr val="8A733F"/>
                </a:solidFill>
              </a:rPr>
              <a:t> права, </a:t>
            </a:r>
            <a:r>
              <a:rPr lang="ru-RU" sz="2400" b="1" i="1" dirty="0" err="1">
                <a:solidFill>
                  <a:srgbClr val="8A733F"/>
                </a:solidFill>
              </a:rPr>
              <a:t>а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кадеміка</a:t>
            </a:r>
            <a:r>
              <a:rPr lang="ru-RU" sz="2400" b="1" i="1" dirty="0" smtClean="0">
                <a:solidFill>
                  <a:srgbClr val="8A733F"/>
                </a:solidFill>
              </a:rPr>
              <a:t> Санкт-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Петербургської</a:t>
            </a:r>
            <a:r>
              <a:rPr lang="ru-RU" sz="2400" b="1" i="1" dirty="0" smtClean="0">
                <a:solidFill>
                  <a:srgbClr val="8A733F"/>
                </a:solidFill>
              </a:rPr>
              <a:t>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академії</a:t>
            </a:r>
            <a:r>
              <a:rPr lang="ru-RU" sz="2400" b="1" i="1" dirty="0" smtClean="0">
                <a:solidFill>
                  <a:srgbClr val="8A733F"/>
                </a:solidFill>
              </a:rPr>
              <a:t> </a:t>
            </a:r>
            <a:r>
              <a:rPr lang="ru-RU" sz="2400" b="1" i="1" dirty="0">
                <a:solidFill>
                  <a:srgbClr val="8A733F"/>
                </a:solidFill>
              </a:rPr>
              <a:t>наук</a:t>
            </a:r>
            <a:r>
              <a:rPr lang="ru-RU" sz="2400" i="1" dirty="0">
                <a:solidFill>
                  <a:srgbClr val="8A733F"/>
                </a:solidFill>
              </a:rPr>
              <a:t>. </a:t>
            </a:r>
            <a:endParaRPr lang="ru-RU" sz="2400" i="1" dirty="0" smtClean="0">
              <a:solidFill>
                <a:srgbClr val="8A733F"/>
              </a:solidFill>
            </a:endParaRPr>
          </a:p>
          <a:p>
            <a:endParaRPr lang="uk-UA" sz="2000" i="1" dirty="0">
              <a:solidFill>
                <a:srgbClr val="8A733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68067" y="4979436"/>
            <a:ext cx="3379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A733F"/>
                </a:solidFill>
              </a:rPr>
              <a:t>Безобразов, В.  Биржевые операции / В. </a:t>
            </a:r>
            <a:r>
              <a:rPr lang="ru-RU" b="1" dirty="0" smtClean="0">
                <a:solidFill>
                  <a:srgbClr val="8A733F"/>
                </a:solidFill>
              </a:rPr>
              <a:t>Безобразов. </a:t>
            </a:r>
            <a:r>
              <a:rPr lang="ru-RU" b="1" dirty="0">
                <a:solidFill>
                  <a:srgbClr val="8A733F"/>
                </a:solidFill>
              </a:rPr>
              <a:t>- Тип. Т</a:t>
            </a:r>
            <a:r>
              <a:rPr lang="ru-RU" b="1" dirty="0" smtClean="0">
                <a:solidFill>
                  <a:srgbClr val="8A733F"/>
                </a:solidFill>
              </a:rPr>
              <a:t>. Волкова </a:t>
            </a:r>
            <a:r>
              <a:rPr lang="ru-RU" b="1" dirty="0">
                <a:solidFill>
                  <a:srgbClr val="8A733F"/>
                </a:solidFill>
              </a:rPr>
              <a:t>и </a:t>
            </a:r>
            <a:r>
              <a:rPr lang="ru-RU" b="1" dirty="0" smtClean="0">
                <a:solidFill>
                  <a:srgbClr val="8A733F"/>
                </a:solidFill>
              </a:rPr>
              <a:t>компании, </a:t>
            </a:r>
            <a:r>
              <a:rPr lang="ru-RU" b="1" dirty="0">
                <a:solidFill>
                  <a:srgbClr val="8A733F"/>
                </a:solidFill>
              </a:rPr>
              <a:t>1856. - 80 </a:t>
            </a:r>
            <a:r>
              <a:rPr lang="ru-RU" b="1" dirty="0" smtClean="0">
                <a:solidFill>
                  <a:srgbClr val="8A733F"/>
                </a:solidFill>
              </a:rPr>
              <a:t>с. </a:t>
            </a:r>
            <a:endParaRPr lang="ru-RU" b="1" dirty="0">
              <a:solidFill>
                <a:srgbClr val="8A733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5720">
            <a:off x="5287292" y="689298"/>
            <a:ext cx="2741416" cy="3986979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  <p:extLst>
      <p:ext uri="{BB962C8B-B14F-4D97-AF65-F5344CB8AC3E}">
        <p14:creationId xmlns:p14="http://schemas.microsoft.com/office/powerpoint/2010/main" val="69256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117" y="463587"/>
            <a:ext cx="2462213" cy="3219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12141" y="5028466"/>
            <a:ext cx="59959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8A733F"/>
                </a:solidFill>
              </a:rPr>
              <a:t>Безобразов, В. Поземельный кредит и его современная организация в Европе с приложением  уставов ипотечных кредитных учреждений в Германии, царстве Польском и  Остзейском крае / В. Безобразов . - Типография М. М. Стасюлевича , 1860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5915" y="797074"/>
            <a:ext cx="34424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8A733F"/>
                </a:solidFill>
              </a:rPr>
              <a:t>Друкарня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>
                <a:solidFill>
                  <a:srgbClr val="8A733F"/>
                </a:solidFill>
              </a:rPr>
              <a:t>Стасюлевича, </a:t>
            </a:r>
            <a:r>
              <a:rPr lang="ru-RU" b="1" dirty="0" smtClean="0">
                <a:solidFill>
                  <a:srgbClr val="8A733F"/>
                </a:solidFill>
              </a:rPr>
              <a:t>де </a:t>
            </a:r>
            <a:r>
              <a:rPr lang="ru-RU" b="1" dirty="0" err="1" smtClean="0">
                <a:solidFill>
                  <a:srgbClr val="8A733F"/>
                </a:solidFill>
              </a:rPr>
              <a:t>була</a:t>
            </a:r>
            <a:r>
              <a:rPr lang="ru-RU" b="1" dirty="0" smtClean="0">
                <a:solidFill>
                  <a:srgbClr val="8A733F"/>
                </a:solidFill>
              </a:rPr>
              <a:t> видана </a:t>
            </a:r>
            <a:r>
              <a:rPr lang="ru-RU" b="1" dirty="0" err="1" smtClean="0">
                <a:solidFill>
                  <a:srgbClr val="8A733F"/>
                </a:solidFill>
              </a:rPr>
              <a:t>ця</a:t>
            </a:r>
            <a:r>
              <a:rPr lang="ru-RU" b="1" dirty="0" smtClean="0">
                <a:solidFill>
                  <a:srgbClr val="8A733F"/>
                </a:solidFill>
              </a:rPr>
              <a:t> книга, </a:t>
            </a:r>
            <a:r>
              <a:rPr lang="ru-RU" b="1" dirty="0" err="1">
                <a:solidFill>
                  <a:srgbClr val="8A733F"/>
                </a:solidFill>
              </a:rPr>
              <a:t>була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однією</a:t>
            </a:r>
            <a:r>
              <a:rPr lang="ru-RU" b="1" dirty="0">
                <a:solidFill>
                  <a:srgbClr val="8A733F"/>
                </a:solidFill>
              </a:rPr>
              <a:t> з </a:t>
            </a:r>
            <a:r>
              <a:rPr lang="ru-RU" b="1" dirty="0" err="1">
                <a:solidFill>
                  <a:srgbClr val="8A733F"/>
                </a:solidFill>
              </a:rPr>
              <a:t>найбільших</a:t>
            </a:r>
            <a:r>
              <a:rPr lang="ru-RU" b="1" dirty="0">
                <a:solidFill>
                  <a:srgbClr val="8A733F"/>
                </a:solidFill>
              </a:rPr>
              <a:t> в Санкт-</a:t>
            </a:r>
            <a:r>
              <a:rPr lang="ru-RU" b="1" dirty="0" err="1">
                <a:solidFill>
                  <a:srgbClr val="8A733F"/>
                </a:solidFill>
              </a:rPr>
              <a:t>Петербурзі</a:t>
            </a:r>
            <a:r>
              <a:rPr lang="ru-RU" b="1" dirty="0">
                <a:solidFill>
                  <a:srgbClr val="8A733F"/>
                </a:solidFill>
              </a:rPr>
              <a:t>. </a:t>
            </a:r>
            <a:r>
              <a:rPr lang="ru-RU" b="1" dirty="0" err="1" smtClean="0">
                <a:solidFill>
                  <a:srgbClr val="8A733F"/>
                </a:solidFill>
              </a:rPr>
              <a:t>Устаткування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>
                <a:solidFill>
                  <a:srgbClr val="8A733F"/>
                </a:solidFill>
              </a:rPr>
              <a:t>для </a:t>
            </a:r>
            <a:r>
              <a:rPr lang="ru-RU" b="1" dirty="0" err="1" smtClean="0">
                <a:solidFill>
                  <a:srgbClr val="8A733F"/>
                </a:solidFill>
              </a:rPr>
              <a:t>неї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було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завезене</a:t>
            </a:r>
            <a:r>
              <a:rPr lang="ru-RU" b="1" dirty="0" smtClean="0">
                <a:solidFill>
                  <a:srgbClr val="8A733F"/>
                </a:solidFill>
              </a:rPr>
              <a:t> з </a:t>
            </a:r>
            <a:r>
              <a:rPr lang="ru-RU" b="1" dirty="0" err="1" smtClean="0">
                <a:solidFill>
                  <a:srgbClr val="8A733F"/>
                </a:solidFill>
              </a:rPr>
              <a:t>Німеччини</a:t>
            </a:r>
            <a:r>
              <a:rPr lang="ru-RU" b="1" dirty="0" smtClean="0">
                <a:solidFill>
                  <a:srgbClr val="8A733F"/>
                </a:solidFill>
              </a:rPr>
              <a:t>. До </a:t>
            </a:r>
            <a:r>
              <a:rPr lang="ru-RU" b="1" dirty="0" err="1">
                <a:solidFill>
                  <a:srgbClr val="8A733F"/>
                </a:solidFill>
              </a:rPr>
              <a:t>кінця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en-US" b="1" dirty="0">
                <a:solidFill>
                  <a:srgbClr val="8A733F"/>
                </a:solidFill>
              </a:rPr>
              <a:t>XIX </a:t>
            </a:r>
            <a:r>
              <a:rPr lang="ru-RU" b="1" dirty="0" err="1">
                <a:solidFill>
                  <a:srgbClr val="8A733F"/>
                </a:solidFill>
              </a:rPr>
              <a:t>століття</a:t>
            </a:r>
            <a:r>
              <a:rPr lang="ru-RU" b="1" dirty="0">
                <a:solidFill>
                  <a:srgbClr val="8A733F"/>
                </a:solidFill>
              </a:rPr>
              <a:t> в </a:t>
            </a:r>
            <a:r>
              <a:rPr lang="ru-RU" b="1" dirty="0" err="1">
                <a:solidFill>
                  <a:srgbClr val="8A733F"/>
                </a:solidFill>
              </a:rPr>
              <a:t>ній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були</a:t>
            </a:r>
            <a:r>
              <a:rPr lang="ru-RU" b="1" dirty="0">
                <a:solidFill>
                  <a:srgbClr val="8A733F"/>
                </a:solidFill>
              </a:rPr>
              <a:t> одна </a:t>
            </a:r>
            <a:r>
              <a:rPr lang="ru-RU" b="1" dirty="0" err="1">
                <a:solidFill>
                  <a:srgbClr val="8A733F"/>
                </a:solidFill>
              </a:rPr>
              <a:t>парова</a:t>
            </a:r>
            <a:r>
              <a:rPr lang="ru-RU" b="1" dirty="0">
                <a:solidFill>
                  <a:srgbClr val="8A733F"/>
                </a:solidFill>
              </a:rPr>
              <a:t>, </a:t>
            </a:r>
            <a:r>
              <a:rPr lang="ru-RU" b="1" dirty="0" err="1">
                <a:solidFill>
                  <a:srgbClr val="8A733F"/>
                </a:solidFill>
              </a:rPr>
              <a:t>дві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газомоторні</a:t>
            </a:r>
            <a:r>
              <a:rPr lang="ru-RU" b="1" dirty="0">
                <a:solidFill>
                  <a:srgbClr val="8A733F"/>
                </a:solidFill>
              </a:rPr>
              <a:t> і </a:t>
            </a:r>
            <a:r>
              <a:rPr lang="ru-RU" b="1" dirty="0" err="1">
                <a:solidFill>
                  <a:srgbClr val="8A733F"/>
                </a:solidFill>
              </a:rPr>
              <a:t>дев'ять</a:t>
            </a:r>
            <a:r>
              <a:rPr lang="ru-RU" b="1" dirty="0">
                <a:solidFill>
                  <a:srgbClr val="8A733F"/>
                </a:solidFill>
              </a:rPr>
              <a:t> скоропечатных </a:t>
            </a:r>
            <a:r>
              <a:rPr lang="ru-RU" b="1" dirty="0" smtClean="0">
                <a:solidFill>
                  <a:srgbClr val="8A733F"/>
                </a:solidFill>
              </a:rPr>
              <a:t>машин, </a:t>
            </a:r>
            <a:r>
              <a:rPr lang="ru-RU" b="1" dirty="0" err="1" smtClean="0">
                <a:solidFill>
                  <a:srgbClr val="8A733F"/>
                </a:solidFill>
              </a:rPr>
              <a:t>які</a:t>
            </a:r>
            <a:r>
              <a:rPr lang="ru-RU" b="1" dirty="0" smtClean="0">
                <a:solidFill>
                  <a:srgbClr val="8A733F"/>
                </a:solidFill>
              </a:rPr>
              <a:t>  </a:t>
            </a:r>
            <a:r>
              <a:rPr lang="ru-RU" b="1" dirty="0" err="1">
                <a:solidFill>
                  <a:srgbClr val="8A733F"/>
                </a:solidFill>
              </a:rPr>
              <a:t>обслуговували</a:t>
            </a:r>
            <a:r>
              <a:rPr lang="ru-RU" b="1" dirty="0">
                <a:solidFill>
                  <a:srgbClr val="8A733F"/>
                </a:solidFill>
              </a:rPr>
              <a:t> 102 </a:t>
            </a:r>
            <a:r>
              <a:rPr lang="ru-RU" b="1" dirty="0" err="1" smtClean="0">
                <a:solidFill>
                  <a:srgbClr val="8A733F"/>
                </a:solidFill>
              </a:rPr>
              <a:t>робітника</a:t>
            </a:r>
            <a:r>
              <a:rPr lang="ru-RU" b="1" dirty="0" smtClean="0">
                <a:solidFill>
                  <a:srgbClr val="8A733F"/>
                </a:solidFill>
              </a:rPr>
              <a:t>.</a:t>
            </a:r>
          </a:p>
          <a:p>
            <a:endParaRPr lang="ru-RU" b="1" dirty="0">
              <a:solidFill>
                <a:srgbClr val="8A733F"/>
              </a:solidFill>
            </a:endParaRPr>
          </a:p>
          <a:p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Якість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поліграфічного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виконання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була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загальновизнаною</a:t>
            </a:r>
            <a:r>
              <a:rPr lang="ru-RU" b="1" dirty="0" smtClean="0">
                <a:solidFill>
                  <a:srgbClr val="8A733F"/>
                </a:solidFill>
              </a:rPr>
              <a:t>.</a:t>
            </a:r>
            <a:endParaRPr lang="ru-RU" b="1" dirty="0">
              <a:solidFill>
                <a:srgbClr val="8A733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924" y="1746855"/>
            <a:ext cx="2151531" cy="3201664"/>
          </a:xfrm>
          <a:prstGeom prst="rect">
            <a:avLst/>
          </a:prstGeom>
          <a:ln>
            <a:solidFill>
              <a:srgbClr val="A9915D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276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1924" y="710005"/>
            <a:ext cx="3351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err="1">
                <a:solidFill>
                  <a:srgbClr val="8A733F"/>
                </a:solidFill>
              </a:rPr>
              <a:t>Коклен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smtClean="0">
                <a:solidFill>
                  <a:srgbClr val="8A733F"/>
                </a:solidFill>
              </a:rPr>
              <a:t>О кредите и </a:t>
            </a:r>
            <a:r>
              <a:rPr lang="ru-RU" b="1" i="1" dirty="0">
                <a:solidFill>
                  <a:srgbClr val="8A733F"/>
                </a:solidFill>
              </a:rPr>
              <a:t>банках / </a:t>
            </a:r>
            <a:r>
              <a:rPr lang="ru-RU" b="1" i="1" dirty="0" err="1">
                <a:solidFill>
                  <a:srgbClr val="8A733F"/>
                </a:solidFill>
              </a:rPr>
              <a:t>Коклен</a:t>
            </a:r>
            <a:r>
              <a:rPr lang="ru-RU" b="1" i="1" dirty="0">
                <a:solidFill>
                  <a:srgbClr val="8A733F"/>
                </a:solidFill>
              </a:rPr>
              <a:t> . - Общая польза , 1861. - 356 с.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41924" y="1802415"/>
            <a:ext cx="35016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8A733F"/>
                </a:solidFill>
              </a:rPr>
              <a:t>Шарль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Коклен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>
                <a:solidFill>
                  <a:srgbClr val="8A733F"/>
                </a:solidFill>
              </a:rPr>
              <a:t>(1802-1852) </a:t>
            </a:r>
            <a:r>
              <a:rPr lang="ru-RU" sz="2000" b="1" i="1" dirty="0" smtClean="0">
                <a:solidFill>
                  <a:srgbClr val="8A733F"/>
                </a:solidFill>
              </a:rPr>
              <a:t>–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відомий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французький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політеконом</a:t>
            </a:r>
            <a:r>
              <a:rPr lang="ru-RU" sz="2000" b="1" i="1" dirty="0">
                <a:solidFill>
                  <a:srgbClr val="8A733F"/>
                </a:solidFill>
              </a:rPr>
              <a:t>. </a:t>
            </a:r>
            <a:endParaRPr lang="ru-RU" sz="2000" b="1" i="1" dirty="0" smtClean="0">
              <a:solidFill>
                <a:srgbClr val="8A733F"/>
              </a:solidFill>
            </a:endParaRPr>
          </a:p>
          <a:p>
            <a:endParaRPr lang="ru-RU" sz="2000" b="1" i="1" dirty="0" smtClean="0">
              <a:solidFill>
                <a:srgbClr val="8A733F"/>
              </a:solidFill>
            </a:endParaRPr>
          </a:p>
          <a:p>
            <a:r>
              <a:rPr lang="ru-RU" sz="2000" b="1" i="1" dirty="0" smtClean="0">
                <a:solidFill>
                  <a:srgbClr val="8A733F"/>
                </a:solidFill>
              </a:rPr>
              <a:t>     У </a:t>
            </a:r>
            <a:r>
              <a:rPr lang="ru-RU" sz="2000" b="1" i="1" dirty="0" err="1">
                <a:solidFill>
                  <a:srgbClr val="8A733F"/>
                </a:solidFill>
              </a:rPr>
              <a:t>книзі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розглядається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>
                <a:solidFill>
                  <a:srgbClr val="8A733F"/>
                </a:solidFill>
              </a:rPr>
              <a:t>роль </a:t>
            </a:r>
            <a:r>
              <a:rPr lang="ru-RU" sz="2000" b="1" i="1" dirty="0" err="1">
                <a:solidFill>
                  <a:srgbClr val="8A733F"/>
                </a:solidFill>
              </a:rPr>
              <a:t>банкірів</a:t>
            </a:r>
            <a:r>
              <a:rPr lang="ru-RU" sz="2000" b="1" i="1" dirty="0">
                <a:solidFill>
                  <a:srgbClr val="8A733F"/>
                </a:solidFill>
              </a:rPr>
              <a:t> в </a:t>
            </a:r>
            <a:r>
              <a:rPr lang="ru-RU" sz="2000" b="1" i="1" dirty="0" err="1">
                <a:solidFill>
                  <a:srgbClr val="8A733F"/>
                </a:solidFill>
              </a:rPr>
              <a:t>системі</a:t>
            </a:r>
            <a:r>
              <a:rPr lang="ru-RU" sz="2000" b="1" i="1" dirty="0">
                <a:solidFill>
                  <a:srgbClr val="8A733F"/>
                </a:solidFill>
              </a:rPr>
              <a:t> кредиту, </a:t>
            </a:r>
            <a:r>
              <a:rPr lang="ru-RU" sz="2000" b="1" i="1" dirty="0" err="1">
                <a:solidFill>
                  <a:srgbClr val="8A733F"/>
                </a:solidFill>
              </a:rPr>
              <a:t>торгівля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капіталами</a:t>
            </a:r>
            <a:r>
              <a:rPr lang="ru-RU" sz="2000" b="1" i="1" dirty="0" smtClean="0">
                <a:solidFill>
                  <a:srgbClr val="8A733F"/>
                </a:solidFill>
              </a:rPr>
              <a:t>;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аналізуються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>
                <a:solidFill>
                  <a:srgbClr val="8A733F"/>
                </a:solidFill>
              </a:rPr>
              <a:t>банки 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Франції</a:t>
            </a:r>
            <a:r>
              <a:rPr lang="ru-RU" sz="2000" b="1" i="1" dirty="0">
                <a:solidFill>
                  <a:srgbClr val="8A733F"/>
                </a:solidFill>
              </a:rPr>
              <a:t>, </a:t>
            </a:r>
            <a:r>
              <a:rPr lang="ru-RU" sz="2000" b="1" i="1" dirty="0" err="1">
                <a:solidFill>
                  <a:srgbClr val="8A733F"/>
                </a:solidFill>
              </a:rPr>
              <a:t>Англії</a:t>
            </a:r>
            <a:r>
              <a:rPr lang="ru-RU" sz="2000" b="1" i="1" dirty="0">
                <a:solidFill>
                  <a:srgbClr val="8A733F"/>
                </a:solidFill>
              </a:rPr>
              <a:t>, </a:t>
            </a:r>
            <a:r>
              <a:rPr lang="ru-RU" sz="2000" b="1" i="1" dirty="0" err="1">
                <a:solidFill>
                  <a:srgbClr val="8A733F"/>
                </a:solidFill>
              </a:rPr>
              <a:t>Шотландії</a:t>
            </a:r>
            <a:r>
              <a:rPr lang="ru-RU" sz="2000" b="1" i="1" dirty="0">
                <a:solidFill>
                  <a:srgbClr val="8A733F"/>
                </a:solidFill>
              </a:rPr>
              <a:t> і </a:t>
            </a:r>
            <a:r>
              <a:rPr lang="ru-RU" sz="2000" b="1" i="1" dirty="0" err="1">
                <a:solidFill>
                  <a:srgbClr val="8A733F"/>
                </a:solidFill>
              </a:rPr>
              <a:t>Сполучених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Штатів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>
                <a:solidFill>
                  <a:srgbClr val="8A733F"/>
                </a:solidFill>
              </a:rPr>
              <a:t>Америки.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5563">
            <a:off x="997363" y="873896"/>
            <a:ext cx="3176604" cy="4534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07563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93636" y="625959"/>
            <a:ext cx="56322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450" y="463587"/>
            <a:ext cx="2538216" cy="3384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301676" y="753035"/>
            <a:ext cx="39803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sz="2000" b="1" dirty="0" smtClean="0">
                <a:solidFill>
                  <a:srgbClr val="8A733F"/>
                </a:solidFill>
              </a:rPr>
              <a:t>Автор </a:t>
            </a:r>
            <a:r>
              <a:rPr lang="ru-RU" sz="2000" b="1" dirty="0" err="1" smtClean="0">
                <a:solidFill>
                  <a:srgbClr val="8A733F"/>
                </a:solidFill>
              </a:rPr>
              <a:t>цієї</a:t>
            </a:r>
            <a:r>
              <a:rPr lang="ru-RU" sz="2000" b="1" dirty="0" smtClean="0">
                <a:solidFill>
                  <a:srgbClr val="8A733F"/>
                </a:solidFill>
              </a:rPr>
              <a:t> книги - </a:t>
            </a:r>
            <a:r>
              <a:rPr lang="ru-RU" sz="2000" b="1" dirty="0" err="1" smtClean="0">
                <a:solidFill>
                  <a:srgbClr val="8A733F"/>
                </a:solidFill>
              </a:rPr>
              <a:t>Курсель-Сенель</a:t>
            </a:r>
            <a:r>
              <a:rPr lang="ru-RU" sz="2000" b="1" dirty="0">
                <a:solidFill>
                  <a:srgbClr val="8A733F"/>
                </a:solidFill>
              </a:rPr>
              <a:t>, Жан Густав </a:t>
            </a:r>
            <a:r>
              <a:rPr lang="ru-RU" sz="2000" b="1" dirty="0" smtClean="0">
                <a:solidFill>
                  <a:srgbClr val="8A733F"/>
                </a:solidFill>
              </a:rPr>
              <a:t> - </a:t>
            </a:r>
            <a:r>
              <a:rPr lang="ru-RU" sz="2000" b="1" dirty="0" err="1" smtClean="0">
                <a:solidFill>
                  <a:srgbClr val="8A733F"/>
                </a:solidFill>
              </a:rPr>
              <a:t>професор</a:t>
            </a:r>
            <a:r>
              <a:rPr lang="ru-RU" sz="2000" b="1" dirty="0" smtClean="0">
                <a:solidFill>
                  <a:srgbClr val="8A733F"/>
                </a:solidFill>
              </a:rPr>
              <a:t> </a:t>
            </a:r>
            <a:r>
              <a:rPr lang="ru-RU" sz="2000" b="1" dirty="0" err="1">
                <a:solidFill>
                  <a:srgbClr val="8A733F"/>
                </a:solidFill>
              </a:rPr>
              <a:t>політичної</a:t>
            </a:r>
            <a:r>
              <a:rPr lang="ru-RU" sz="2000" b="1" dirty="0">
                <a:solidFill>
                  <a:srgbClr val="8A733F"/>
                </a:solidFill>
              </a:rPr>
              <a:t> </a:t>
            </a:r>
            <a:r>
              <a:rPr lang="ru-RU" sz="2000" b="1" dirty="0" err="1" smtClean="0">
                <a:solidFill>
                  <a:srgbClr val="8A733F"/>
                </a:solidFill>
              </a:rPr>
              <a:t>економії</a:t>
            </a:r>
            <a:r>
              <a:rPr lang="ru-RU" sz="2000" b="1" dirty="0" smtClean="0">
                <a:solidFill>
                  <a:srgbClr val="8A733F"/>
                </a:solidFill>
              </a:rPr>
              <a:t>, </a:t>
            </a:r>
            <a:r>
              <a:rPr lang="ru-RU" sz="2000" b="1" dirty="0">
                <a:solidFill>
                  <a:srgbClr val="8A733F"/>
                </a:solidFill>
              </a:rPr>
              <a:t>ч</a:t>
            </a:r>
            <a:r>
              <a:rPr lang="ru-RU" sz="2000" b="1" dirty="0" smtClean="0">
                <a:solidFill>
                  <a:srgbClr val="8A733F"/>
                </a:solidFill>
              </a:rPr>
              <a:t>лен </a:t>
            </a:r>
            <a:r>
              <a:rPr lang="ru-RU" sz="2000" b="1" dirty="0" err="1">
                <a:solidFill>
                  <a:srgbClr val="8A733F"/>
                </a:solidFill>
              </a:rPr>
              <a:t>Державної</a:t>
            </a:r>
            <a:r>
              <a:rPr lang="ru-RU" sz="2000" b="1" dirty="0">
                <a:solidFill>
                  <a:srgbClr val="8A733F"/>
                </a:solidFill>
              </a:rPr>
              <a:t> ради </a:t>
            </a:r>
            <a:r>
              <a:rPr lang="ru-RU" sz="2000" b="1" dirty="0" err="1">
                <a:solidFill>
                  <a:srgbClr val="8A733F"/>
                </a:solidFill>
              </a:rPr>
              <a:t>Франції</a:t>
            </a:r>
            <a:r>
              <a:rPr lang="ru-RU" sz="2000" b="1" dirty="0">
                <a:solidFill>
                  <a:srgbClr val="8A733F"/>
                </a:solidFill>
              </a:rPr>
              <a:t>. </a:t>
            </a:r>
            <a:endParaRPr lang="ru-RU" sz="2000" b="1" dirty="0" smtClean="0">
              <a:solidFill>
                <a:srgbClr val="8A733F"/>
              </a:solidFill>
            </a:endParaRPr>
          </a:p>
          <a:p>
            <a:endParaRPr lang="ru-RU" sz="2000" b="1" dirty="0" smtClean="0">
              <a:solidFill>
                <a:srgbClr val="8A733F"/>
              </a:solidFill>
            </a:endParaRPr>
          </a:p>
          <a:p>
            <a:r>
              <a:rPr lang="ru-RU" sz="2000" b="1" dirty="0" smtClean="0">
                <a:solidFill>
                  <a:srgbClr val="8A733F"/>
                </a:solidFill>
              </a:rPr>
              <a:t>   </a:t>
            </a:r>
            <a:r>
              <a:rPr lang="ru-RU" sz="2000" b="1" dirty="0" err="1" smtClean="0">
                <a:solidFill>
                  <a:srgbClr val="8A733F"/>
                </a:solidFill>
              </a:rPr>
              <a:t>Його</a:t>
            </a:r>
            <a:r>
              <a:rPr lang="ru-RU" sz="2000" b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smtClean="0">
                <a:solidFill>
                  <a:srgbClr val="8A733F"/>
                </a:solidFill>
              </a:rPr>
              <a:t>«</a:t>
            </a:r>
            <a:r>
              <a:rPr lang="en-US" sz="2000" b="1" i="1" dirty="0" smtClean="0">
                <a:solidFill>
                  <a:srgbClr val="8A733F"/>
                </a:solidFill>
              </a:rPr>
              <a:t>Manuel </a:t>
            </a:r>
            <a:r>
              <a:rPr lang="en-US" sz="2000" b="1" i="1" dirty="0">
                <a:solidFill>
                  <a:srgbClr val="8A733F"/>
                </a:solidFill>
              </a:rPr>
              <a:t>des </a:t>
            </a:r>
            <a:r>
              <a:rPr lang="en-US" sz="2000" b="1" i="1" dirty="0" smtClean="0">
                <a:solidFill>
                  <a:srgbClr val="8A733F"/>
                </a:solidFill>
              </a:rPr>
              <a:t>affaires</a:t>
            </a:r>
            <a:r>
              <a:rPr lang="uk-UA" sz="2000" b="1" i="1" dirty="0" smtClean="0">
                <a:solidFill>
                  <a:srgbClr val="8A733F"/>
                </a:solidFill>
              </a:rPr>
              <a:t>»</a:t>
            </a:r>
            <a:r>
              <a:rPr lang="en-US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dirty="0" err="1">
                <a:solidFill>
                  <a:srgbClr val="8A733F"/>
                </a:solidFill>
              </a:rPr>
              <a:t>вважається</a:t>
            </a:r>
            <a:r>
              <a:rPr lang="ru-RU" sz="2000" b="1" dirty="0">
                <a:solidFill>
                  <a:srgbClr val="8A733F"/>
                </a:solidFill>
              </a:rPr>
              <a:t> першим </a:t>
            </a:r>
            <a:r>
              <a:rPr lang="ru-RU" sz="2000" b="1" dirty="0" err="1">
                <a:solidFill>
                  <a:srgbClr val="8A733F"/>
                </a:solidFill>
              </a:rPr>
              <a:t>практичним</a:t>
            </a:r>
            <a:r>
              <a:rPr lang="ru-RU" sz="2000" b="1" dirty="0">
                <a:solidFill>
                  <a:srgbClr val="8A733F"/>
                </a:solidFill>
              </a:rPr>
              <a:t> </a:t>
            </a:r>
            <a:r>
              <a:rPr lang="ru-RU" sz="2000" b="1" dirty="0" err="1">
                <a:solidFill>
                  <a:srgbClr val="8A733F"/>
                </a:solidFill>
              </a:rPr>
              <a:t>науковим</a:t>
            </a:r>
            <a:r>
              <a:rPr lang="ru-RU" sz="2000" b="1" dirty="0">
                <a:solidFill>
                  <a:srgbClr val="8A733F"/>
                </a:solidFill>
              </a:rPr>
              <a:t> трактатом з</a:t>
            </a:r>
            <a:r>
              <a:rPr lang="ru-RU" sz="2000" b="1" dirty="0" smtClean="0">
                <a:solidFill>
                  <a:srgbClr val="8A733F"/>
                </a:solidFill>
              </a:rPr>
              <a:t> </a:t>
            </a:r>
            <a:r>
              <a:rPr lang="ru-RU" sz="2000" b="1" dirty="0">
                <a:solidFill>
                  <a:srgbClr val="8A733F"/>
                </a:solidFill>
              </a:rPr>
              <a:t>менеджменту</a:t>
            </a:r>
            <a:r>
              <a:rPr lang="ru-RU" sz="2000" b="1" dirty="0" smtClean="0">
                <a:solidFill>
                  <a:srgbClr val="8A733F"/>
                </a:solidFill>
              </a:rPr>
              <a:t>.</a:t>
            </a:r>
          </a:p>
          <a:p>
            <a:endParaRPr lang="ru-RU" sz="2000" b="1" dirty="0">
              <a:solidFill>
                <a:srgbClr val="8A733F"/>
              </a:solidFill>
            </a:endParaRPr>
          </a:p>
          <a:p>
            <a:r>
              <a:rPr lang="ru-RU" sz="2000" b="1" dirty="0" smtClean="0">
                <a:solidFill>
                  <a:srgbClr val="8A733F"/>
                </a:solidFill>
              </a:rPr>
              <a:t>   У фондах </a:t>
            </a:r>
            <a:r>
              <a:rPr lang="ru-RU" sz="2000" b="1" dirty="0" err="1" smtClean="0">
                <a:solidFill>
                  <a:srgbClr val="8A733F"/>
                </a:solidFill>
              </a:rPr>
              <a:t>бібліотеки</a:t>
            </a:r>
            <a:r>
              <a:rPr lang="ru-RU" sz="2000" b="1" dirty="0" smtClean="0">
                <a:solidFill>
                  <a:srgbClr val="8A733F"/>
                </a:solidFill>
              </a:rPr>
              <a:t> представлена </a:t>
            </a:r>
            <a:r>
              <a:rPr lang="ru-RU" sz="2000" b="1" dirty="0" err="1" smtClean="0">
                <a:solidFill>
                  <a:srgbClr val="8A733F"/>
                </a:solidFill>
              </a:rPr>
              <a:t>його</a:t>
            </a:r>
            <a:r>
              <a:rPr lang="ru-RU" sz="2000" b="1" dirty="0" smtClean="0">
                <a:solidFill>
                  <a:srgbClr val="8A733F"/>
                </a:solidFill>
              </a:rPr>
              <a:t> книга </a:t>
            </a:r>
            <a:r>
              <a:rPr lang="ru-RU" sz="2000" b="1" i="1" dirty="0" smtClean="0">
                <a:solidFill>
                  <a:srgbClr val="8A733F"/>
                </a:solidFill>
              </a:rPr>
              <a:t>«Банки,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ихъ</a:t>
            </a:r>
            <a:r>
              <a:rPr lang="ru-RU" sz="2000" b="1" i="1" dirty="0" smtClean="0">
                <a:solidFill>
                  <a:srgbClr val="8A733F"/>
                </a:solidFill>
              </a:rPr>
              <a:t> устройство,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операц</a:t>
            </a:r>
            <a:r>
              <a:rPr lang="uk-UA" sz="2000" b="1" i="1" dirty="0" err="1" smtClean="0">
                <a:solidFill>
                  <a:srgbClr val="8A733F"/>
                </a:solidFill>
              </a:rPr>
              <a:t>іи</a:t>
            </a:r>
            <a:r>
              <a:rPr lang="uk-UA" sz="2000" b="1" i="1" dirty="0" smtClean="0">
                <a:solidFill>
                  <a:srgbClr val="8A733F"/>
                </a:solidFill>
              </a:rPr>
              <a:t> и </a:t>
            </a:r>
            <a:r>
              <a:rPr lang="uk-UA" sz="2000" b="1" i="1" dirty="0" err="1" smtClean="0">
                <a:solidFill>
                  <a:srgbClr val="8A733F"/>
                </a:solidFill>
              </a:rPr>
              <a:t>управленіе</a:t>
            </a:r>
            <a:r>
              <a:rPr lang="uk-UA" sz="2000" b="1" i="1" dirty="0" smtClean="0">
                <a:solidFill>
                  <a:srgbClr val="8A733F"/>
                </a:solidFill>
              </a:rPr>
              <a:t>»,</a:t>
            </a:r>
            <a:r>
              <a:rPr lang="uk-UA" sz="2000" b="1" dirty="0" smtClean="0">
                <a:solidFill>
                  <a:srgbClr val="8A733F"/>
                </a:solidFill>
              </a:rPr>
              <a:t> </a:t>
            </a:r>
            <a:r>
              <a:rPr lang="ru-RU" sz="2000" b="1" dirty="0" smtClean="0">
                <a:solidFill>
                  <a:srgbClr val="8A733F"/>
                </a:solidFill>
              </a:rPr>
              <a:t>1862 року; </a:t>
            </a:r>
            <a:r>
              <a:rPr lang="ru-RU" sz="2000" b="1" dirty="0" err="1">
                <a:solidFill>
                  <a:srgbClr val="8A733F"/>
                </a:solidFill>
              </a:rPr>
              <a:t>російський</a:t>
            </a:r>
            <a:r>
              <a:rPr lang="ru-RU" sz="2000" b="1" dirty="0">
                <a:solidFill>
                  <a:srgbClr val="8A733F"/>
                </a:solidFill>
              </a:rPr>
              <a:t> переклад </a:t>
            </a:r>
            <a:endParaRPr lang="ru-RU" sz="2000" b="1" dirty="0" smtClean="0">
              <a:solidFill>
                <a:srgbClr val="8A733F"/>
              </a:solidFill>
            </a:endParaRPr>
          </a:p>
          <a:p>
            <a:r>
              <a:rPr lang="ru-RU" sz="2000" b="1" dirty="0" smtClean="0">
                <a:solidFill>
                  <a:srgbClr val="8A733F"/>
                </a:solidFill>
              </a:rPr>
              <a:t>В</a:t>
            </a:r>
            <a:r>
              <a:rPr lang="ru-RU" sz="2000" b="1" dirty="0">
                <a:solidFill>
                  <a:srgbClr val="8A733F"/>
                </a:solidFill>
              </a:rPr>
              <a:t>. </a:t>
            </a:r>
            <a:r>
              <a:rPr lang="ru-RU" sz="2000" b="1" dirty="0" smtClean="0">
                <a:solidFill>
                  <a:srgbClr val="8A733F"/>
                </a:solidFill>
              </a:rPr>
              <a:t>Безобразова.</a:t>
            </a:r>
            <a:endParaRPr lang="ru-RU" sz="2000" b="1" dirty="0">
              <a:solidFill>
                <a:srgbClr val="8A733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590" y="3044144"/>
            <a:ext cx="2107239" cy="3329699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59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28059" y="5393088"/>
            <a:ext cx="31459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>
                <a:solidFill>
                  <a:srgbClr val="8A733F"/>
                </a:solidFill>
              </a:rPr>
              <a:t>Бунге</a:t>
            </a:r>
            <a:r>
              <a:rPr lang="ru-RU" sz="1400" b="1" i="1" dirty="0">
                <a:solidFill>
                  <a:srgbClr val="8A733F"/>
                </a:solidFill>
              </a:rPr>
              <a:t>, Н. Бумажные деньги и банковая система США-</a:t>
            </a:r>
            <a:r>
              <a:rPr lang="ru-RU" sz="1400" b="1" i="1" dirty="0" err="1">
                <a:solidFill>
                  <a:srgbClr val="8A733F"/>
                </a:solidFill>
              </a:rPr>
              <a:t>Гока</a:t>
            </a:r>
            <a:r>
              <a:rPr lang="ru-RU" sz="1400" b="1" i="1" dirty="0">
                <a:solidFill>
                  <a:srgbClr val="8A733F"/>
                </a:solidFill>
              </a:rPr>
              <a:t> / Н. </a:t>
            </a:r>
            <a:r>
              <a:rPr lang="ru-RU" sz="1400" b="1" i="1" dirty="0" err="1">
                <a:solidFill>
                  <a:srgbClr val="8A733F"/>
                </a:solidFill>
              </a:rPr>
              <a:t>Бунге</a:t>
            </a:r>
            <a:r>
              <a:rPr lang="ru-RU" sz="1400" b="1" i="1" dirty="0">
                <a:solidFill>
                  <a:srgbClr val="8A733F"/>
                </a:solidFill>
              </a:rPr>
              <a:t> . - Рус. вестник , 1867 . - 311 с.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3393" r="10891"/>
          <a:stretch/>
        </p:blipFill>
        <p:spPr>
          <a:xfrm>
            <a:off x="5524898" y="664029"/>
            <a:ext cx="2748245" cy="434027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" t="720" r="6466" b="-720"/>
          <a:stretch/>
        </p:blipFill>
        <p:spPr>
          <a:xfrm>
            <a:off x="4574031" y="2443061"/>
            <a:ext cx="2516470" cy="3645148"/>
          </a:xfrm>
          <a:prstGeom prst="rect">
            <a:avLst/>
          </a:prstGeom>
          <a:ln>
            <a:solidFill>
              <a:srgbClr val="F5F1BF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968828" y="499441"/>
            <a:ext cx="33310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rgbClr val="8A733F"/>
                </a:solidFill>
              </a:rPr>
              <a:t>М.Х </a:t>
            </a:r>
            <a:r>
              <a:rPr lang="ru-RU" sz="2400" b="1" dirty="0" err="1">
                <a:solidFill>
                  <a:srgbClr val="8A733F"/>
                </a:solidFill>
              </a:rPr>
              <a:t>Бунге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b="1" dirty="0">
                <a:solidFill>
                  <a:srgbClr val="8A733F"/>
                </a:solidFill>
              </a:rPr>
              <a:t>– </a:t>
            </a:r>
            <a:r>
              <a:rPr lang="ru-RU" b="1" dirty="0" err="1">
                <a:solidFill>
                  <a:srgbClr val="8A733F"/>
                </a:solidFill>
              </a:rPr>
              <a:t>відомий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економіст</a:t>
            </a:r>
            <a:r>
              <a:rPr lang="ru-RU" b="1" dirty="0">
                <a:solidFill>
                  <a:srgbClr val="8A733F"/>
                </a:solidFill>
              </a:rPr>
              <a:t> і </a:t>
            </a:r>
            <a:r>
              <a:rPr lang="ru-RU" b="1" dirty="0" err="1">
                <a:solidFill>
                  <a:srgbClr val="8A733F"/>
                </a:solidFill>
              </a:rPr>
              <a:t>державний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діяч</a:t>
            </a:r>
            <a:r>
              <a:rPr lang="ru-RU" b="1" dirty="0">
                <a:solidFill>
                  <a:srgbClr val="8A733F"/>
                </a:solidFill>
              </a:rPr>
              <a:t>, </a:t>
            </a:r>
            <a:r>
              <a:rPr lang="ru-RU" b="1" dirty="0" err="1">
                <a:solidFill>
                  <a:srgbClr val="8A733F"/>
                </a:solidFill>
              </a:rPr>
              <a:t>засновник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київської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школи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політичної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економії</a:t>
            </a:r>
            <a:r>
              <a:rPr lang="ru-RU" b="1" dirty="0">
                <a:solidFill>
                  <a:srgbClr val="8A733F"/>
                </a:solidFill>
              </a:rPr>
              <a:t>, </a:t>
            </a:r>
            <a:r>
              <a:rPr lang="ru-RU" b="1" dirty="0" err="1">
                <a:solidFill>
                  <a:srgbClr val="8A733F"/>
                </a:solidFill>
              </a:rPr>
              <a:t>академік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Імператорської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Петербурзької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академії</a:t>
            </a:r>
            <a:r>
              <a:rPr lang="ru-RU" b="1" dirty="0">
                <a:solidFill>
                  <a:srgbClr val="8A733F"/>
                </a:solidFill>
              </a:rPr>
              <a:t> наук. </a:t>
            </a:r>
            <a:endParaRPr lang="ru-RU" b="1" dirty="0" smtClean="0">
              <a:solidFill>
                <a:srgbClr val="8A733F"/>
              </a:solidFill>
            </a:endParaRPr>
          </a:p>
          <a:p>
            <a:endParaRPr lang="uk-UA" b="1" dirty="0">
              <a:solidFill>
                <a:srgbClr val="8A733F"/>
              </a:solidFill>
            </a:endParaRPr>
          </a:p>
          <a:p>
            <a:r>
              <a:rPr lang="ru-RU" b="1" dirty="0" err="1">
                <a:solidFill>
                  <a:srgbClr val="8A733F"/>
                </a:solidFill>
              </a:rPr>
              <a:t>Був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удостоєний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Київським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університетом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ступеня</a:t>
            </a:r>
            <a:r>
              <a:rPr lang="ru-RU" b="1" dirty="0">
                <a:solidFill>
                  <a:srgbClr val="8A733F"/>
                </a:solidFill>
              </a:rPr>
              <a:t> доктора </a:t>
            </a:r>
            <a:r>
              <a:rPr lang="ru-RU" b="1" dirty="0" err="1">
                <a:solidFill>
                  <a:srgbClr val="8A733F"/>
                </a:solidFill>
              </a:rPr>
              <a:t>політичних</a:t>
            </a:r>
            <a:r>
              <a:rPr lang="ru-RU" b="1" dirty="0">
                <a:solidFill>
                  <a:srgbClr val="8A733F"/>
                </a:solidFill>
              </a:rPr>
              <a:t> наук за </a:t>
            </a:r>
            <a:r>
              <a:rPr lang="ru-RU" b="1" dirty="0" err="1" smtClean="0">
                <a:solidFill>
                  <a:srgbClr val="8A733F"/>
                </a:solidFill>
              </a:rPr>
              <a:t>дисертацію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>
                <a:solidFill>
                  <a:srgbClr val="8A733F"/>
                </a:solidFill>
              </a:rPr>
              <a:t>"</a:t>
            </a:r>
            <a:r>
              <a:rPr lang="ru-RU" b="1" dirty="0" err="1">
                <a:solidFill>
                  <a:srgbClr val="8A733F"/>
                </a:solidFill>
              </a:rPr>
              <a:t>Теорія</a:t>
            </a:r>
            <a:r>
              <a:rPr lang="ru-RU" b="1" dirty="0">
                <a:solidFill>
                  <a:srgbClr val="8A733F"/>
                </a:solidFill>
              </a:rPr>
              <a:t> кредиту" (</a:t>
            </a:r>
            <a:r>
              <a:rPr lang="ru-RU" b="1" dirty="0" err="1">
                <a:solidFill>
                  <a:srgbClr val="8A733F"/>
                </a:solidFill>
              </a:rPr>
              <a:t>Київ</a:t>
            </a:r>
            <a:r>
              <a:rPr lang="ru-RU" b="1" dirty="0">
                <a:solidFill>
                  <a:srgbClr val="8A733F"/>
                </a:solidFill>
              </a:rPr>
              <a:t>, 1852</a:t>
            </a:r>
            <a:r>
              <a:rPr lang="ru-RU" b="1" dirty="0" smtClean="0">
                <a:solidFill>
                  <a:srgbClr val="8A733F"/>
                </a:solidFill>
              </a:rPr>
              <a:t>) </a:t>
            </a:r>
            <a:r>
              <a:rPr lang="ru-RU" b="1" dirty="0">
                <a:solidFill>
                  <a:srgbClr val="8A733F"/>
                </a:solidFill>
              </a:rPr>
              <a:t>і в тому ж </a:t>
            </a:r>
            <a:r>
              <a:rPr lang="ru-RU" b="1" dirty="0" err="1">
                <a:solidFill>
                  <a:srgbClr val="8A733F"/>
                </a:solidFill>
              </a:rPr>
              <a:t>році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затверджений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професором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кафедри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політичної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економії</a:t>
            </a:r>
            <a:r>
              <a:rPr lang="ru-RU" b="1" dirty="0">
                <a:solidFill>
                  <a:srgbClr val="8A733F"/>
                </a:solidFill>
              </a:rPr>
              <a:t> і статистики.</a:t>
            </a:r>
          </a:p>
        </p:txBody>
      </p:sp>
    </p:spTree>
    <p:extLst>
      <p:ext uri="{BB962C8B-B14F-4D97-AF65-F5344CB8AC3E}">
        <p14:creationId xmlns:p14="http://schemas.microsoft.com/office/powerpoint/2010/main" val="22103243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endParaRPr lang="ru-RU" sz="2400" b="1" dirty="0" smtClean="0">
              <a:solidFill>
                <a:srgbClr val="8A733F"/>
              </a:solidFill>
            </a:endParaRP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8341" y="459887"/>
            <a:ext cx="498079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ctr"/>
            <a:r>
              <a:rPr lang="ru-RU" dirty="0" smtClean="0"/>
              <a:t>     </a:t>
            </a:r>
            <a:r>
              <a:rPr lang="ru-RU" sz="2400" b="1" dirty="0" err="1" smtClean="0">
                <a:solidFill>
                  <a:srgbClr val="8A733F"/>
                </a:solidFill>
              </a:rPr>
              <a:t>Олександр</a:t>
            </a:r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Густавович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800" b="1" dirty="0" err="1">
                <a:solidFill>
                  <a:srgbClr val="8A733F"/>
                </a:solidFill>
              </a:rPr>
              <a:t>Брикнер</a:t>
            </a:r>
            <a:r>
              <a:rPr lang="ru-RU" sz="2800" b="1" dirty="0">
                <a:solidFill>
                  <a:srgbClr val="8A733F"/>
                </a:solidFill>
              </a:rPr>
              <a:t> </a:t>
            </a:r>
            <a:endParaRPr lang="ru-RU" sz="2000" b="1" dirty="0">
              <a:solidFill>
                <a:srgbClr val="8A733F"/>
              </a:solidFill>
            </a:endParaRPr>
          </a:p>
          <a:p>
            <a:r>
              <a:rPr lang="ru-RU" b="1" dirty="0" smtClean="0">
                <a:solidFill>
                  <a:srgbClr val="8A733F"/>
                </a:solidFill>
              </a:rPr>
              <a:t>- </a:t>
            </a:r>
            <a:r>
              <a:rPr lang="ru-RU" b="1" dirty="0" err="1" smtClean="0">
                <a:solidFill>
                  <a:srgbClr val="8A733F"/>
                </a:solidFill>
              </a:rPr>
              <a:t>російський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історик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німецького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походження</a:t>
            </a:r>
            <a:r>
              <a:rPr lang="ru-RU" b="1" dirty="0">
                <a:solidFill>
                  <a:srgbClr val="8A733F"/>
                </a:solidFill>
              </a:rPr>
              <a:t>, </a:t>
            </a:r>
            <a:r>
              <a:rPr lang="ru-RU" b="1" dirty="0" err="1">
                <a:solidFill>
                  <a:srgbClr val="8A733F"/>
                </a:solidFill>
              </a:rPr>
              <a:t>професор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кафедри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історії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Дерптського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університету</a:t>
            </a:r>
            <a:r>
              <a:rPr lang="ru-RU" b="1" dirty="0" smtClean="0">
                <a:solidFill>
                  <a:srgbClr val="8A733F"/>
                </a:solidFill>
              </a:rPr>
              <a:t>.</a:t>
            </a:r>
          </a:p>
          <a:p>
            <a:endParaRPr lang="ru-RU" b="1" dirty="0" smtClean="0">
              <a:solidFill>
                <a:srgbClr val="8A733F"/>
              </a:solidFill>
            </a:endParaRPr>
          </a:p>
          <a:p>
            <a:r>
              <a:rPr lang="ru-RU" b="1" dirty="0" smtClean="0">
                <a:solidFill>
                  <a:srgbClr val="8A733F"/>
                </a:solidFill>
              </a:rPr>
              <a:t>     </a:t>
            </a:r>
            <a:r>
              <a:rPr lang="ru-RU" b="1" dirty="0" err="1" smtClean="0">
                <a:solidFill>
                  <a:srgbClr val="8A733F"/>
                </a:solidFill>
              </a:rPr>
              <a:t>Його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найважливіші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праці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присвячені</a:t>
            </a:r>
            <a:r>
              <a:rPr lang="ru-RU" b="1" dirty="0">
                <a:solidFill>
                  <a:srgbClr val="8A733F"/>
                </a:solidFill>
              </a:rPr>
              <a:t>, </a:t>
            </a:r>
            <a:r>
              <a:rPr lang="ru-RU" b="1" dirty="0" err="1">
                <a:solidFill>
                  <a:srgbClr val="8A733F"/>
                </a:solidFill>
              </a:rPr>
              <a:t>головним</a:t>
            </a:r>
            <a:r>
              <a:rPr lang="ru-RU" b="1" dirty="0">
                <a:solidFill>
                  <a:srgbClr val="8A733F"/>
                </a:solidFill>
              </a:rPr>
              <a:t> чином, </a:t>
            </a:r>
            <a:r>
              <a:rPr lang="ru-RU" b="1" dirty="0" err="1">
                <a:solidFill>
                  <a:srgbClr val="8A733F"/>
                </a:solidFill>
              </a:rPr>
              <a:t>культурній</a:t>
            </a:r>
            <a:r>
              <a:rPr lang="ru-RU" b="1" dirty="0">
                <a:solidFill>
                  <a:srgbClr val="8A733F"/>
                </a:solidFill>
              </a:rPr>
              <a:t> і </a:t>
            </a:r>
            <a:r>
              <a:rPr lang="ru-RU" b="1" dirty="0" err="1">
                <a:solidFill>
                  <a:srgbClr val="8A733F"/>
                </a:solidFill>
              </a:rPr>
              <a:t>політичній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історії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Росії</a:t>
            </a:r>
            <a:r>
              <a:rPr lang="ru-RU" b="1" dirty="0">
                <a:solidFill>
                  <a:srgbClr val="8A733F"/>
                </a:solidFill>
              </a:rPr>
              <a:t>, </a:t>
            </a:r>
            <a:r>
              <a:rPr lang="ru-RU" b="1" dirty="0" err="1">
                <a:solidFill>
                  <a:srgbClr val="8A733F"/>
                </a:solidFill>
              </a:rPr>
              <a:t>переважно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en-US" b="1" dirty="0">
                <a:solidFill>
                  <a:srgbClr val="8A733F"/>
                </a:solidFill>
              </a:rPr>
              <a:t>XVII </a:t>
            </a:r>
            <a:r>
              <a:rPr lang="ru-RU" b="1" dirty="0">
                <a:solidFill>
                  <a:srgbClr val="8A733F"/>
                </a:solidFill>
              </a:rPr>
              <a:t>і </a:t>
            </a:r>
            <a:r>
              <a:rPr lang="en-US" b="1" dirty="0">
                <a:solidFill>
                  <a:srgbClr val="8A733F"/>
                </a:solidFill>
              </a:rPr>
              <a:t>XVIII </a:t>
            </a:r>
            <a:r>
              <a:rPr lang="ru-RU" b="1" dirty="0" err="1" smtClean="0">
                <a:solidFill>
                  <a:srgbClr val="8A733F"/>
                </a:solidFill>
              </a:rPr>
              <a:t>віків</a:t>
            </a:r>
            <a:r>
              <a:rPr lang="ru-RU" b="1" dirty="0" smtClean="0">
                <a:solidFill>
                  <a:srgbClr val="8A733F"/>
                </a:solidFill>
              </a:rPr>
              <a:t>, </a:t>
            </a:r>
            <a:r>
              <a:rPr lang="ru-RU" b="1" dirty="0" err="1" smtClean="0">
                <a:solidFill>
                  <a:srgbClr val="8A733F"/>
                </a:solidFill>
              </a:rPr>
              <a:t>дослідженню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процесу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>
                <a:solidFill>
                  <a:srgbClr val="8A733F"/>
                </a:solidFill>
              </a:rPr>
              <a:t>"</a:t>
            </a:r>
            <a:r>
              <a:rPr lang="ru-RU" b="1" dirty="0" err="1">
                <a:solidFill>
                  <a:srgbClr val="8A733F"/>
                </a:solidFill>
              </a:rPr>
              <a:t>європеїзації</a:t>
            </a:r>
            <a:r>
              <a:rPr lang="ru-RU" b="1" dirty="0">
                <a:solidFill>
                  <a:srgbClr val="8A733F"/>
                </a:solidFill>
              </a:rPr>
              <a:t>" </a:t>
            </a:r>
            <a:r>
              <a:rPr lang="ru-RU" b="1" dirty="0" err="1">
                <a:solidFill>
                  <a:srgbClr val="8A733F"/>
                </a:solidFill>
              </a:rPr>
              <a:t>Росії</a:t>
            </a:r>
            <a:r>
              <a:rPr lang="ru-RU" b="1" dirty="0">
                <a:solidFill>
                  <a:srgbClr val="8A733F"/>
                </a:solidFill>
              </a:rPr>
              <a:t> шляхом </a:t>
            </a:r>
            <a:r>
              <a:rPr lang="ru-RU" b="1" dirty="0" err="1">
                <a:solidFill>
                  <a:srgbClr val="8A733F"/>
                </a:solidFill>
              </a:rPr>
              <a:t>проникнення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західноєвропейських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>
                <a:solidFill>
                  <a:srgbClr val="8A733F"/>
                </a:solidFill>
              </a:rPr>
              <a:t>понять </a:t>
            </a:r>
            <a:r>
              <a:rPr lang="ru-RU" b="1" dirty="0" smtClean="0">
                <a:solidFill>
                  <a:srgbClr val="8A733F"/>
                </a:solidFill>
              </a:rPr>
              <a:t>та </a:t>
            </a:r>
            <a:r>
              <a:rPr lang="ru-RU" b="1" dirty="0" err="1">
                <a:solidFill>
                  <a:srgbClr val="8A733F"/>
                </a:solidFill>
              </a:rPr>
              <a:t>інтересів</a:t>
            </a:r>
            <a:r>
              <a:rPr lang="ru-RU" b="1" dirty="0">
                <a:solidFill>
                  <a:srgbClr val="8A733F"/>
                </a:solidFill>
              </a:rPr>
              <a:t>.</a:t>
            </a:r>
            <a:endParaRPr lang="ru-RU" b="1" dirty="0" smtClean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8A733F"/>
              </a:solidFill>
            </a:endParaRPr>
          </a:p>
          <a:p>
            <a:r>
              <a:rPr lang="ru-RU" b="1" dirty="0" smtClean="0">
                <a:solidFill>
                  <a:srgbClr val="8A733F"/>
                </a:solidFill>
              </a:rPr>
              <a:t>     В </a:t>
            </a:r>
            <a:r>
              <a:rPr lang="ru-RU" b="1" dirty="0">
                <a:solidFill>
                  <a:srgbClr val="8A733F"/>
                </a:solidFill>
              </a:rPr>
              <a:t>той же час, </a:t>
            </a:r>
            <a:r>
              <a:rPr lang="ru-RU" b="1" dirty="0" err="1">
                <a:solidFill>
                  <a:srgbClr val="8A733F"/>
                </a:solidFill>
              </a:rPr>
              <a:t>Брикнер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досліджував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endParaRPr lang="ru-RU" b="1" dirty="0" smtClean="0">
              <a:solidFill>
                <a:srgbClr val="8A733F"/>
              </a:solidFill>
            </a:endParaRPr>
          </a:p>
          <a:p>
            <a:r>
              <a:rPr lang="ru-RU" b="1" dirty="0" err="1" smtClean="0">
                <a:solidFill>
                  <a:srgbClr val="8A733F"/>
                </a:solidFill>
              </a:rPr>
              <a:t>різні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епізоди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російської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політичної</a:t>
            </a:r>
            <a:endParaRPr lang="ru-RU" b="1" dirty="0" smtClean="0">
              <a:solidFill>
                <a:srgbClr val="8A733F"/>
              </a:solidFill>
            </a:endParaRPr>
          </a:p>
          <a:p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історії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en-US" b="1" dirty="0">
                <a:solidFill>
                  <a:srgbClr val="8A733F"/>
                </a:solidFill>
              </a:rPr>
              <a:t>XVIII </a:t>
            </a:r>
            <a:r>
              <a:rPr lang="ru-RU" b="1" dirty="0" err="1">
                <a:solidFill>
                  <a:srgbClr val="8A733F"/>
                </a:solidFill>
              </a:rPr>
              <a:t>століття</a:t>
            </a:r>
            <a:r>
              <a:rPr lang="ru-RU" b="1" dirty="0">
                <a:solidFill>
                  <a:srgbClr val="8A733F"/>
                </a:solidFill>
              </a:rPr>
              <a:t>. З них </a:t>
            </a:r>
            <a:r>
              <a:rPr lang="ru-RU" b="1" dirty="0" err="1">
                <a:solidFill>
                  <a:srgbClr val="8A733F"/>
                </a:solidFill>
              </a:rPr>
              <a:t>слід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зазначити</a:t>
            </a:r>
            <a:r>
              <a:rPr lang="ru-RU" b="1" dirty="0">
                <a:solidFill>
                  <a:srgbClr val="8A733F"/>
                </a:solidFill>
              </a:rPr>
              <a:t>: </a:t>
            </a:r>
            <a:r>
              <a:rPr lang="ru-RU" b="1" i="1" dirty="0">
                <a:solidFill>
                  <a:srgbClr val="8A733F"/>
                </a:solidFill>
              </a:rPr>
              <a:t>"</a:t>
            </a:r>
            <a:r>
              <a:rPr lang="ru-RU" b="1" i="1" dirty="0" err="1">
                <a:solidFill>
                  <a:srgbClr val="8A733F"/>
                </a:solidFill>
              </a:rPr>
              <a:t>Мідні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гроші</a:t>
            </a:r>
            <a:r>
              <a:rPr lang="ru-RU" b="1" i="1" dirty="0">
                <a:solidFill>
                  <a:srgbClr val="8A733F"/>
                </a:solidFill>
              </a:rPr>
              <a:t> в </a:t>
            </a:r>
            <a:r>
              <a:rPr lang="ru-RU" b="1" i="1" dirty="0" err="1">
                <a:solidFill>
                  <a:srgbClr val="8A733F"/>
                </a:solidFill>
              </a:rPr>
              <a:t>Росії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endParaRPr lang="ru-RU" b="1" i="1" dirty="0" smtClean="0">
              <a:solidFill>
                <a:srgbClr val="8A733F"/>
              </a:solidFill>
            </a:endParaRPr>
          </a:p>
          <a:p>
            <a:r>
              <a:rPr lang="ru-RU" b="1" i="1" dirty="0" smtClean="0">
                <a:solidFill>
                  <a:srgbClr val="8A733F"/>
                </a:solidFill>
              </a:rPr>
              <a:t>(</a:t>
            </a:r>
            <a:r>
              <a:rPr lang="ru-RU" b="1" i="1" dirty="0">
                <a:solidFill>
                  <a:srgbClr val="8A733F"/>
                </a:solidFill>
              </a:rPr>
              <a:t>1656-1663) </a:t>
            </a:r>
            <a:r>
              <a:rPr lang="ru-RU" b="1" dirty="0">
                <a:solidFill>
                  <a:srgbClr val="8A733F"/>
                </a:solidFill>
              </a:rPr>
              <a:t>", в </a:t>
            </a:r>
            <a:r>
              <a:rPr lang="ru-RU" b="1" dirty="0" err="1" smtClean="0">
                <a:solidFill>
                  <a:srgbClr val="8A733F"/>
                </a:solidFill>
              </a:rPr>
              <a:t>якому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розглядаються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фінансові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кризи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Росії</a:t>
            </a:r>
            <a:r>
              <a:rPr lang="ru-RU" b="1" dirty="0" smtClean="0">
                <a:solidFill>
                  <a:srgbClr val="8A733F"/>
                </a:solidFill>
              </a:rPr>
              <a:t> та </a:t>
            </a:r>
            <a:r>
              <a:rPr lang="ru-RU" b="1" dirty="0" err="1" smtClean="0">
                <a:solidFill>
                  <a:srgbClr val="8A733F"/>
                </a:solidFill>
              </a:rPr>
              <a:t>Швеції</a:t>
            </a:r>
            <a:r>
              <a:rPr lang="ru-RU" b="1" dirty="0" smtClean="0">
                <a:solidFill>
                  <a:srgbClr val="8A733F"/>
                </a:solidFill>
              </a:rPr>
              <a:t>. </a:t>
            </a:r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809131" y="4464424"/>
            <a:ext cx="2753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>
                <a:solidFill>
                  <a:srgbClr val="8A733F"/>
                </a:solidFill>
              </a:rPr>
              <a:t>Брикнер</a:t>
            </a:r>
            <a:r>
              <a:rPr lang="ru-RU" sz="1400" b="1" i="1" dirty="0">
                <a:solidFill>
                  <a:srgbClr val="8A733F"/>
                </a:solidFill>
              </a:rPr>
              <a:t>, А. Медные деньги в России 1856-63гг. и денежные знаки в Швеции </a:t>
            </a:r>
            <a:r>
              <a:rPr lang="ru-RU" sz="1400" b="1" i="1" dirty="0" smtClean="0">
                <a:solidFill>
                  <a:srgbClr val="8A733F"/>
                </a:solidFill>
              </a:rPr>
              <a:t>1716-1719гг</a:t>
            </a:r>
            <a:r>
              <a:rPr lang="ru-RU" sz="1400" b="1" i="1" dirty="0">
                <a:solidFill>
                  <a:srgbClr val="8A733F"/>
                </a:solidFill>
              </a:rPr>
              <a:t>. / А. </a:t>
            </a:r>
            <a:r>
              <a:rPr lang="ru-RU" sz="1400" b="1" i="1" dirty="0" err="1">
                <a:solidFill>
                  <a:srgbClr val="8A733F"/>
                </a:solidFill>
              </a:rPr>
              <a:t>Брикнер</a:t>
            </a:r>
            <a:r>
              <a:rPr lang="ru-RU" sz="1400" b="1" i="1" dirty="0">
                <a:solidFill>
                  <a:srgbClr val="8A733F"/>
                </a:solidFill>
              </a:rPr>
              <a:t> . - Тип. А. </a:t>
            </a:r>
            <a:r>
              <a:rPr lang="ru-RU" sz="1400" b="1" i="1" dirty="0" smtClean="0">
                <a:solidFill>
                  <a:srgbClr val="8A733F"/>
                </a:solidFill>
              </a:rPr>
              <a:t>Якобсона,  </a:t>
            </a:r>
            <a:r>
              <a:rPr lang="ru-RU" sz="1400" b="1" i="1" dirty="0">
                <a:solidFill>
                  <a:srgbClr val="8A733F"/>
                </a:solidFill>
              </a:rPr>
              <a:t>1864. - 129 </a:t>
            </a:r>
            <a:r>
              <a:rPr lang="ru-RU" sz="1600" b="1" i="1" dirty="0">
                <a:solidFill>
                  <a:srgbClr val="8A733F"/>
                </a:solidFill>
              </a:rPr>
              <a:t>с.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548" y="631567"/>
            <a:ext cx="2334082" cy="360694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140896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4537609"/>
            <a:ext cx="32272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err="1">
                <a:solidFill>
                  <a:srgbClr val="8A733F"/>
                </a:solidFill>
              </a:rPr>
              <a:t>Брикнер</a:t>
            </a:r>
            <a:r>
              <a:rPr lang="ru-RU" sz="1600" b="1" i="1" dirty="0">
                <a:solidFill>
                  <a:srgbClr val="8A733F"/>
                </a:solidFill>
              </a:rPr>
              <a:t>, А. </a:t>
            </a:r>
            <a:r>
              <a:rPr lang="ru-RU" sz="1600" b="1" i="1" dirty="0" smtClean="0">
                <a:solidFill>
                  <a:srgbClr val="8A733F"/>
                </a:solidFill>
              </a:rPr>
              <a:t>История Екатерины </a:t>
            </a:r>
            <a:r>
              <a:rPr lang="ru-RU" sz="1600" b="1" i="1" dirty="0">
                <a:solidFill>
                  <a:srgbClr val="8A733F"/>
                </a:solidFill>
              </a:rPr>
              <a:t>Второй. </a:t>
            </a:r>
            <a:r>
              <a:rPr lang="ru-RU" sz="1600" b="1" i="1" dirty="0" smtClean="0">
                <a:solidFill>
                  <a:srgbClr val="8A733F"/>
                </a:solidFill>
              </a:rPr>
              <a:t>/</a:t>
            </a:r>
          </a:p>
          <a:p>
            <a:r>
              <a:rPr lang="ru-RU" sz="1600" b="1" i="1" dirty="0" smtClean="0">
                <a:solidFill>
                  <a:srgbClr val="8A733F"/>
                </a:solidFill>
              </a:rPr>
              <a:t> </a:t>
            </a:r>
            <a:r>
              <a:rPr lang="ru-RU" sz="1600" b="1" i="1" dirty="0">
                <a:solidFill>
                  <a:srgbClr val="8A733F"/>
                </a:solidFill>
              </a:rPr>
              <a:t>А. </a:t>
            </a:r>
            <a:r>
              <a:rPr lang="ru-RU" sz="1600" b="1" i="1" dirty="0" err="1">
                <a:solidFill>
                  <a:srgbClr val="8A733F"/>
                </a:solidFill>
              </a:rPr>
              <a:t>Брикнер</a:t>
            </a:r>
            <a:r>
              <a:rPr lang="ru-RU" sz="1600" b="1" i="1" dirty="0">
                <a:solidFill>
                  <a:srgbClr val="8A733F"/>
                </a:solidFill>
              </a:rPr>
              <a:t> . - Изд. Суворина , 1885. </a:t>
            </a:r>
            <a:r>
              <a:rPr lang="ru-RU" sz="1600" b="1" i="1" dirty="0" smtClean="0">
                <a:solidFill>
                  <a:srgbClr val="8A733F"/>
                </a:solidFill>
              </a:rPr>
              <a:t>– 801 </a:t>
            </a:r>
            <a:r>
              <a:rPr lang="ru-RU" sz="1600" b="1" i="1" dirty="0">
                <a:solidFill>
                  <a:srgbClr val="8A733F"/>
                </a:solidFill>
              </a:rPr>
              <a:t>с.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65175" y="463233"/>
            <a:ext cx="45397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8A733F"/>
                </a:solidFill>
              </a:rPr>
              <a:t>"</a:t>
            </a:r>
            <a:r>
              <a:rPr lang="ru-RU" b="1" i="1" dirty="0" err="1">
                <a:solidFill>
                  <a:srgbClr val="8A733F"/>
                </a:solidFill>
              </a:rPr>
              <a:t>Історія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Катерини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en-US" b="1" i="1" dirty="0">
                <a:solidFill>
                  <a:srgbClr val="8A733F"/>
                </a:solidFill>
              </a:rPr>
              <a:t>II" - </a:t>
            </a:r>
            <a:r>
              <a:rPr lang="ru-RU" b="1" i="1" dirty="0" err="1">
                <a:solidFill>
                  <a:srgbClr val="8A733F"/>
                </a:solidFill>
              </a:rPr>
              <a:t>найбільш</a:t>
            </a:r>
            <a:r>
              <a:rPr lang="ru-RU" b="1" i="1" dirty="0">
                <a:solidFill>
                  <a:srgbClr val="8A733F"/>
                </a:solidFill>
              </a:rPr>
              <a:t> велика з </a:t>
            </a:r>
            <a:r>
              <a:rPr lang="ru-RU" b="1" i="1" dirty="0" err="1">
                <a:solidFill>
                  <a:srgbClr val="8A733F"/>
                </a:solidFill>
              </a:rPr>
              <a:t>численних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робіт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Брикнера</a:t>
            </a:r>
            <a:r>
              <a:rPr lang="ru-RU" b="1" i="1" dirty="0">
                <a:solidFill>
                  <a:srgbClr val="8A733F"/>
                </a:solidFill>
              </a:rPr>
              <a:t>, </a:t>
            </a:r>
            <a:r>
              <a:rPr lang="ru-RU" b="1" i="1" dirty="0" err="1">
                <a:solidFill>
                  <a:srgbClr val="8A733F"/>
                </a:solidFill>
              </a:rPr>
              <a:t>що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відносяться</a:t>
            </a:r>
            <a:r>
              <a:rPr lang="ru-RU" b="1" i="1" dirty="0">
                <a:solidFill>
                  <a:srgbClr val="8A733F"/>
                </a:solidFill>
              </a:rPr>
              <a:t> до </a:t>
            </a:r>
            <a:r>
              <a:rPr lang="ru-RU" b="1" i="1" dirty="0" err="1">
                <a:solidFill>
                  <a:srgbClr val="8A733F"/>
                </a:solidFill>
              </a:rPr>
              <a:t>єкатерининської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 smtClean="0">
                <a:solidFill>
                  <a:srgbClr val="8A733F"/>
                </a:solidFill>
              </a:rPr>
              <a:t>епохи</a:t>
            </a:r>
            <a:r>
              <a:rPr lang="ru-RU" b="1" i="1" dirty="0" smtClean="0">
                <a:solidFill>
                  <a:srgbClr val="8A733F"/>
                </a:solidFill>
              </a:rPr>
              <a:t>.</a:t>
            </a:r>
          </a:p>
          <a:p>
            <a:endParaRPr lang="ru-RU" b="1" dirty="0">
              <a:solidFill>
                <a:srgbClr val="8A733F"/>
              </a:solidFill>
            </a:endParaRPr>
          </a:p>
          <a:p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Ц</a:t>
            </a:r>
            <a:r>
              <a:rPr lang="ru-RU" b="1" dirty="0" err="1" smtClean="0">
                <a:solidFill>
                  <a:srgbClr val="8A733F"/>
                </a:solidFill>
              </a:rPr>
              <a:t>я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праця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була</a:t>
            </a:r>
            <a:r>
              <a:rPr lang="ru-RU" b="1" dirty="0" smtClean="0">
                <a:solidFill>
                  <a:srgbClr val="8A733F"/>
                </a:solidFill>
              </a:rPr>
              <a:t>  </a:t>
            </a:r>
            <a:r>
              <a:rPr lang="ru-RU" b="1" dirty="0" err="1" smtClean="0">
                <a:solidFill>
                  <a:srgbClr val="8A733F"/>
                </a:solidFill>
              </a:rPr>
              <a:t>вперше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опублікована</a:t>
            </a:r>
            <a:r>
              <a:rPr lang="ru-RU" b="1" dirty="0" smtClean="0">
                <a:solidFill>
                  <a:srgbClr val="8A733F"/>
                </a:solidFill>
              </a:rPr>
              <a:t> у </a:t>
            </a:r>
            <a:r>
              <a:rPr lang="ru-RU" b="1" dirty="0">
                <a:solidFill>
                  <a:srgbClr val="8A733F"/>
                </a:solidFill>
              </a:rPr>
              <a:t>1883 р. </a:t>
            </a:r>
            <a:r>
              <a:rPr lang="ru-RU" b="1" dirty="0" err="1">
                <a:solidFill>
                  <a:srgbClr val="8A733F"/>
                </a:solidFill>
              </a:rPr>
              <a:t>н</a:t>
            </a:r>
            <a:r>
              <a:rPr lang="ru-RU" b="1" dirty="0" err="1" smtClean="0">
                <a:solidFill>
                  <a:srgbClr val="8A733F"/>
                </a:solidFill>
              </a:rPr>
              <a:t>імецькою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мовою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>
                <a:solidFill>
                  <a:srgbClr val="8A733F"/>
                </a:solidFill>
              </a:rPr>
              <a:t>в </a:t>
            </a:r>
            <a:r>
              <a:rPr lang="ru-RU" b="1" dirty="0" err="1">
                <a:solidFill>
                  <a:srgbClr val="8A733F"/>
                </a:solidFill>
              </a:rPr>
              <a:t>журналі</a:t>
            </a:r>
            <a:r>
              <a:rPr lang="ru-RU" b="1" dirty="0">
                <a:solidFill>
                  <a:srgbClr val="8A733F"/>
                </a:solidFill>
              </a:rPr>
              <a:t>-альманаху </a:t>
            </a:r>
            <a:endParaRPr lang="ru-RU" b="1" dirty="0" smtClean="0">
              <a:solidFill>
                <a:srgbClr val="8A733F"/>
              </a:solidFill>
            </a:endParaRPr>
          </a:p>
          <a:p>
            <a:r>
              <a:rPr lang="ru-RU" b="1" dirty="0" smtClean="0">
                <a:solidFill>
                  <a:srgbClr val="8A733F"/>
                </a:solidFill>
              </a:rPr>
              <a:t>В</a:t>
            </a:r>
            <a:r>
              <a:rPr lang="ru-RU" b="1" dirty="0">
                <a:solidFill>
                  <a:srgbClr val="8A733F"/>
                </a:solidFill>
              </a:rPr>
              <a:t>. </a:t>
            </a:r>
            <a:r>
              <a:rPr lang="ru-RU" b="1" dirty="0" err="1">
                <a:solidFill>
                  <a:srgbClr val="8A733F"/>
                </a:solidFill>
              </a:rPr>
              <a:t>Онкена</a:t>
            </a:r>
            <a:r>
              <a:rPr lang="ru-RU" b="1" dirty="0">
                <a:solidFill>
                  <a:srgbClr val="8A733F"/>
                </a:solidFill>
              </a:rPr>
              <a:t> "</a:t>
            </a:r>
            <a:r>
              <a:rPr lang="en-US" b="1" dirty="0" err="1">
                <a:solidFill>
                  <a:srgbClr val="8A733F"/>
                </a:solidFill>
              </a:rPr>
              <a:t>Allgemeine</a:t>
            </a:r>
            <a:r>
              <a:rPr lang="en-US" b="1" dirty="0">
                <a:solidFill>
                  <a:srgbClr val="8A733F"/>
                </a:solidFill>
              </a:rPr>
              <a:t> Geschichte" (</a:t>
            </a:r>
            <a:r>
              <a:rPr lang="ru-RU" b="1" dirty="0" err="1">
                <a:solidFill>
                  <a:srgbClr val="8A733F"/>
                </a:solidFill>
              </a:rPr>
              <a:t>Загальна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історія</a:t>
            </a:r>
            <a:r>
              <a:rPr lang="ru-RU" b="1" dirty="0">
                <a:solidFill>
                  <a:srgbClr val="8A733F"/>
                </a:solidFill>
              </a:rPr>
              <a:t>), а </a:t>
            </a:r>
            <a:r>
              <a:rPr lang="ru-RU" b="1" dirty="0" smtClean="0">
                <a:solidFill>
                  <a:srgbClr val="8A733F"/>
                </a:solidFill>
              </a:rPr>
              <a:t>у </a:t>
            </a:r>
            <a:r>
              <a:rPr lang="ru-RU" b="1" dirty="0">
                <a:solidFill>
                  <a:srgbClr val="8A733F"/>
                </a:solidFill>
              </a:rPr>
              <a:t>1885 р. - </a:t>
            </a:r>
            <a:r>
              <a:rPr lang="ru-RU" b="1" dirty="0" err="1">
                <a:solidFill>
                  <a:srgbClr val="8A733F"/>
                </a:solidFill>
              </a:rPr>
              <a:t>вийшла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вже</a:t>
            </a:r>
            <a:r>
              <a:rPr lang="ru-RU" b="1" dirty="0">
                <a:solidFill>
                  <a:srgbClr val="8A733F"/>
                </a:solidFill>
              </a:rPr>
              <a:t> в </a:t>
            </a:r>
            <a:r>
              <a:rPr lang="ru-RU" b="1" dirty="0" err="1" smtClean="0">
                <a:solidFill>
                  <a:srgbClr val="8A733F"/>
                </a:solidFill>
              </a:rPr>
              <a:t>російському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перекладі</a:t>
            </a:r>
            <a:r>
              <a:rPr lang="ru-RU" b="1" dirty="0" smtClean="0">
                <a:solidFill>
                  <a:srgbClr val="8A733F"/>
                </a:solidFill>
              </a:rPr>
              <a:t>.</a:t>
            </a:r>
            <a:endParaRPr lang="ru-RU" b="1" dirty="0">
              <a:solidFill>
                <a:srgbClr val="8A733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2155" y="3829723"/>
            <a:ext cx="31627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err="1">
                <a:solidFill>
                  <a:srgbClr val="8A733F"/>
                </a:solidFill>
              </a:rPr>
              <a:t>Об'ємна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праця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 smtClean="0">
                <a:solidFill>
                  <a:srgbClr val="8A733F"/>
                </a:solidFill>
              </a:rPr>
              <a:t>включає</a:t>
            </a:r>
            <a:r>
              <a:rPr lang="ru-RU" b="1" i="1" dirty="0" smtClean="0">
                <a:solidFill>
                  <a:srgbClr val="8A733F"/>
                </a:solidFill>
              </a:rPr>
              <a:t> </a:t>
            </a:r>
            <a:r>
              <a:rPr lang="ru-RU" b="1" i="1" dirty="0" err="1" smtClean="0">
                <a:solidFill>
                  <a:srgbClr val="8A733F"/>
                </a:solidFill>
              </a:rPr>
              <a:t>більше</a:t>
            </a:r>
            <a:r>
              <a:rPr lang="ru-RU" b="1" i="1" dirty="0" smtClean="0">
                <a:solidFill>
                  <a:srgbClr val="8A733F"/>
                </a:solidFill>
              </a:rPr>
              <a:t> 300 </a:t>
            </a:r>
            <a:r>
              <a:rPr lang="ru-RU" b="1" i="1" dirty="0" err="1" smtClean="0">
                <a:solidFill>
                  <a:srgbClr val="8A733F"/>
                </a:solidFill>
              </a:rPr>
              <a:t>ілюстрацій</a:t>
            </a:r>
            <a:r>
              <a:rPr lang="ru-RU" b="1" i="1" dirty="0" smtClean="0">
                <a:solidFill>
                  <a:srgbClr val="8A733F"/>
                </a:solidFill>
              </a:rPr>
              <a:t> та детально </a:t>
            </a:r>
            <a:r>
              <a:rPr lang="ru-RU" b="1" i="1" dirty="0" err="1">
                <a:solidFill>
                  <a:srgbClr val="8A733F"/>
                </a:solidFill>
              </a:rPr>
              <a:t>передає</a:t>
            </a:r>
            <a:r>
              <a:rPr lang="ru-RU" b="1" i="1" dirty="0">
                <a:solidFill>
                  <a:srgbClr val="8A733F"/>
                </a:solidFill>
              </a:rPr>
              <a:t> дух часу, </a:t>
            </a:r>
            <a:r>
              <a:rPr lang="ru-RU" b="1" i="1" dirty="0" err="1">
                <a:solidFill>
                  <a:srgbClr val="8A733F"/>
                </a:solidFill>
              </a:rPr>
              <a:t>становлення</a:t>
            </a:r>
            <a:r>
              <a:rPr lang="ru-RU" b="1" i="1" dirty="0">
                <a:solidFill>
                  <a:srgbClr val="8A733F"/>
                </a:solidFill>
              </a:rPr>
              <a:t> особи </a:t>
            </a:r>
            <a:r>
              <a:rPr lang="ru-RU" b="1" i="1" dirty="0" err="1">
                <a:solidFill>
                  <a:srgbClr val="8A733F"/>
                </a:solidFill>
              </a:rPr>
              <a:t>імператриці</a:t>
            </a:r>
            <a:r>
              <a:rPr lang="ru-RU" b="1" i="1" dirty="0">
                <a:solidFill>
                  <a:srgbClr val="8A733F"/>
                </a:solidFill>
              </a:rPr>
              <a:t>, </a:t>
            </a:r>
            <a:r>
              <a:rPr lang="ru-RU" b="1" i="1" dirty="0" err="1" smtClean="0">
                <a:solidFill>
                  <a:srgbClr val="8A733F"/>
                </a:solidFill>
              </a:rPr>
              <a:t>історію</a:t>
            </a:r>
            <a:r>
              <a:rPr lang="ru-RU" b="1" i="1" dirty="0" smtClean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зовнішніх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подій</a:t>
            </a:r>
            <a:r>
              <a:rPr lang="ru-RU" b="1" i="1" dirty="0">
                <a:solidFill>
                  <a:srgbClr val="8A733F"/>
                </a:solidFill>
              </a:rPr>
              <a:t>, </a:t>
            </a:r>
            <a:r>
              <a:rPr lang="ru-RU" b="1" i="1" dirty="0" err="1">
                <a:solidFill>
                  <a:srgbClr val="8A733F"/>
                </a:solidFill>
              </a:rPr>
              <a:t>воєн</a:t>
            </a:r>
            <a:r>
              <a:rPr lang="ru-RU" b="1" i="1" dirty="0">
                <a:solidFill>
                  <a:srgbClr val="8A733F"/>
                </a:solidFill>
              </a:rPr>
              <a:t> і </a:t>
            </a:r>
            <a:r>
              <a:rPr lang="ru-RU" b="1" i="1" dirty="0" err="1">
                <a:solidFill>
                  <a:srgbClr val="8A733F"/>
                </a:solidFill>
              </a:rPr>
              <a:t>дипломатичних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 smtClean="0">
                <a:solidFill>
                  <a:srgbClr val="8A733F"/>
                </a:solidFill>
              </a:rPr>
              <a:t>стосунків</a:t>
            </a:r>
            <a:r>
              <a:rPr lang="ru-RU" b="1" i="1" dirty="0" smtClean="0">
                <a:solidFill>
                  <a:srgbClr val="8A733F"/>
                </a:solidFill>
              </a:rPr>
              <a:t>.</a:t>
            </a:r>
            <a:endParaRPr lang="ru-RU" b="1" i="1" dirty="0">
              <a:solidFill>
                <a:srgbClr val="8A733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9982" y="932133"/>
            <a:ext cx="3804139" cy="30687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675" y="1172065"/>
            <a:ext cx="1798752" cy="258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0429" y="4706594"/>
            <a:ext cx="26571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err="1">
                <a:solidFill>
                  <a:srgbClr val="8A733F"/>
                </a:solidFill>
              </a:rPr>
              <a:t>Гок</a:t>
            </a:r>
            <a:r>
              <a:rPr lang="ru-RU" sz="1600" b="1" i="1" dirty="0">
                <a:solidFill>
                  <a:srgbClr val="8A733F"/>
                </a:solidFill>
              </a:rPr>
              <a:t> фон </a:t>
            </a:r>
            <a:r>
              <a:rPr lang="ru-RU" sz="1600" b="1" i="1" dirty="0" smtClean="0">
                <a:solidFill>
                  <a:srgbClr val="8A733F"/>
                </a:solidFill>
              </a:rPr>
              <a:t>Карл.  </a:t>
            </a:r>
            <a:r>
              <a:rPr lang="ru-RU" sz="1600" b="1" i="1" dirty="0">
                <a:solidFill>
                  <a:srgbClr val="8A733F"/>
                </a:solidFill>
              </a:rPr>
              <a:t>Налоги и государственные долги. Государственное хозяйство / </a:t>
            </a:r>
            <a:r>
              <a:rPr lang="ru-RU" sz="1600" b="1" i="1" dirty="0" err="1">
                <a:solidFill>
                  <a:srgbClr val="8A733F"/>
                </a:solidFill>
              </a:rPr>
              <a:t>Гок</a:t>
            </a:r>
            <a:r>
              <a:rPr lang="ru-RU" sz="1600" b="1" i="1" dirty="0">
                <a:solidFill>
                  <a:srgbClr val="8A733F"/>
                </a:solidFill>
              </a:rPr>
              <a:t> фон Карл . - [</a:t>
            </a:r>
            <a:r>
              <a:rPr lang="ru-RU" sz="1600" b="1" i="1" dirty="0" err="1">
                <a:solidFill>
                  <a:srgbClr val="8A733F"/>
                </a:solidFill>
              </a:rPr>
              <a:t>б.и</a:t>
            </a:r>
            <a:r>
              <a:rPr lang="ru-RU" sz="1600" b="1" i="1" dirty="0">
                <a:solidFill>
                  <a:srgbClr val="8A733F"/>
                </a:solidFill>
              </a:rPr>
              <a:t>.] , 1865. - 324 с.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77212" y="800646"/>
            <a:ext cx="341890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8A733F"/>
                </a:solidFill>
              </a:rPr>
              <a:t>Це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унікальне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видання</a:t>
            </a:r>
            <a:r>
              <a:rPr lang="ru-RU" b="1" dirty="0" smtClean="0">
                <a:solidFill>
                  <a:srgbClr val="8A733F"/>
                </a:solidFill>
              </a:rPr>
              <a:t> в </a:t>
            </a:r>
            <a:r>
              <a:rPr lang="ru-RU" b="1" dirty="0" err="1" smtClean="0">
                <a:solidFill>
                  <a:srgbClr val="8A733F"/>
                </a:solidFill>
              </a:rPr>
              <a:t>перекладі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Миколи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Христиановича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Бунге</a:t>
            </a:r>
            <a:r>
              <a:rPr lang="ru-RU" b="1" dirty="0" smtClean="0">
                <a:solidFill>
                  <a:srgbClr val="8A733F"/>
                </a:solidFill>
              </a:rPr>
              <a:t> -  державного </a:t>
            </a:r>
            <a:r>
              <a:rPr lang="ru-RU" b="1" dirty="0" err="1" smtClean="0">
                <a:solidFill>
                  <a:srgbClr val="8A733F"/>
                </a:solidFill>
              </a:rPr>
              <a:t>діяча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Російської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імперії</a:t>
            </a:r>
            <a:r>
              <a:rPr lang="ru-RU" b="1" dirty="0">
                <a:solidFill>
                  <a:srgbClr val="8A733F"/>
                </a:solidFill>
              </a:rPr>
              <a:t>, </a:t>
            </a:r>
            <a:r>
              <a:rPr lang="ru-RU" b="1" dirty="0" smtClean="0">
                <a:solidFill>
                  <a:srgbClr val="8A733F"/>
                </a:solidFill>
              </a:rPr>
              <a:t>великого </a:t>
            </a:r>
            <a:r>
              <a:rPr lang="ru-RU" b="1" dirty="0" err="1" smtClean="0">
                <a:solidFill>
                  <a:srgbClr val="8A733F"/>
                </a:solidFill>
              </a:rPr>
              <a:t>економіста</a:t>
            </a:r>
            <a:r>
              <a:rPr lang="ru-RU" b="1" dirty="0" smtClean="0">
                <a:solidFill>
                  <a:srgbClr val="8A733F"/>
                </a:solidFill>
              </a:rPr>
              <a:t>, </a:t>
            </a:r>
            <a:r>
              <a:rPr lang="ru-RU" b="1" dirty="0" err="1" smtClean="0">
                <a:solidFill>
                  <a:srgbClr val="8A733F"/>
                </a:solidFill>
              </a:rPr>
              <a:t>міністра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фінансів</a:t>
            </a:r>
            <a:r>
              <a:rPr lang="ru-RU" b="1" dirty="0">
                <a:solidFill>
                  <a:srgbClr val="8A733F"/>
                </a:solidFill>
              </a:rPr>
              <a:t> (1882 - 1886), </a:t>
            </a:r>
            <a:r>
              <a:rPr lang="ru-RU" b="1" dirty="0" err="1" smtClean="0">
                <a:solidFill>
                  <a:srgbClr val="8A733F"/>
                </a:solidFill>
              </a:rPr>
              <a:t>голови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Комітету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міністрів</a:t>
            </a:r>
            <a:r>
              <a:rPr lang="ru-RU" b="1" dirty="0">
                <a:solidFill>
                  <a:srgbClr val="8A733F"/>
                </a:solidFill>
              </a:rPr>
              <a:t> і </a:t>
            </a:r>
            <a:r>
              <a:rPr lang="ru-RU" b="1" dirty="0" smtClean="0">
                <a:solidFill>
                  <a:srgbClr val="8A733F"/>
                </a:solidFill>
              </a:rPr>
              <a:t>члена </a:t>
            </a:r>
            <a:r>
              <a:rPr lang="ru-RU" b="1" dirty="0" err="1">
                <a:solidFill>
                  <a:srgbClr val="8A733F"/>
                </a:solidFill>
              </a:rPr>
              <a:t>Державної</a:t>
            </a:r>
            <a:r>
              <a:rPr lang="ru-RU" b="1" dirty="0">
                <a:solidFill>
                  <a:srgbClr val="8A733F"/>
                </a:solidFill>
              </a:rPr>
              <a:t> ради (1887-1895).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77212" y="3948057"/>
            <a:ext cx="36663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8A733F"/>
                </a:solidFill>
              </a:rPr>
              <a:t>У </a:t>
            </a:r>
            <a:r>
              <a:rPr lang="ru-RU" b="1" dirty="0" err="1">
                <a:solidFill>
                  <a:srgbClr val="8A733F"/>
                </a:solidFill>
              </a:rPr>
              <a:t>передмові</a:t>
            </a:r>
            <a:r>
              <a:rPr lang="ru-RU" b="1" dirty="0">
                <a:solidFill>
                  <a:srgbClr val="8A733F"/>
                </a:solidFill>
              </a:rPr>
              <a:t> до книги фон </a:t>
            </a:r>
            <a:r>
              <a:rPr lang="ru-RU" b="1" dirty="0" err="1">
                <a:solidFill>
                  <a:srgbClr val="8A733F"/>
                </a:solidFill>
              </a:rPr>
              <a:t>Гока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endParaRPr lang="ru-RU" b="1" dirty="0" smtClean="0">
              <a:solidFill>
                <a:srgbClr val="8A733F"/>
              </a:solidFill>
            </a:endParaRPr>
          </a:p>
          <a:p>
            <a:r>
              <a:rPr lang="ru-RU" b="1" dirty="0">
                <a:solidFill>
                  <a:srgbClr val="8A733F"/>
                </a:solidFill>
              </a:rPr>
              <a:t>М</a:t>
            </a:r>
            <a:r>
              <a:rPr lang="ru-RU" b="1" dirty="0" smtClean="0">
                <a:solidFill>
                  <a:srgbClr val="8A733F"/>
                </a:solidFill>
              </a:rPr>
              <a:t>.Х</a:t>
            </a:r>
            <a:r>
              <a:rPr lang="ru-RU" b="1" dirty="0">
                <a:solidFill>
                  <a:srgbClr val="8A733F"/>
                </a:solidFill>
              </a:rPr>
              <a:t>. </a:t>
            </a:r>
            <a:r>
              <a:rPr lang="ru-RU" b="1" dirty="0" err="1">
                <a:solidFill>
                  <a:srgbClr val="8A733F"/>
                </a:solidFill>
              </a:rPr>
              <a:t>Бунге</a:t>
            </a:r>
            <a:r>
              <a:rPr lang="ru-RU" b="1" dirty="0">
                <a:solidFill>
                  <a:srgbClr val="8A733F"/>
                </a:solidFill>
              </a:rPr>
              <a:t> писав, </a:t>
            </a:r>
            <a:r>
              <a:rPr lang="ru-RU" b="1" dirty="0" err="1">
                <a:solidFill>
                  <a:srgbClr val="8A733F"/>
                </a:solidFill>
              </a:rPr>
              <a:t>що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видання</a:t>
            </a:r>
            <a:r>
              <a:rPr lang="ru-RU" b="1" dirty="0">
                <a:solidFill>
                  <a:srgbClr val="8A733F"/>
                </a:solidFill>
              </a:rPr>
              <a:t> є </a:t>
            </a:r>
            <a:r>
              <a:rPr lang="ru-RU" dirty="0"/>
              <a:t>"</a:t>
            </a:r>
            <a:r>
              <a:rPr lang="ru-RU" b="1" i="1" dirty="0" err="1">
                <a:solidFill>
                  <a:srgbClr val="8A733F"/>
                </a:solidFill>
              </a:rPr>
              <a:t>безперечно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кращим</a:t>
            </a:r>
            <a:r>
              <a:rPr lang="ru-RU" b="1" i="1" dirty="0">
                <a:solidFill>
                  <a:srgbClr val="8A733F"/>
                </a:solidFill>
              </a:rPr>
              <a:t> з </a:t>
            </a:r>
            <a:r>
              <a:rPr lang="ru-RU" b="1" i="1" dirty="0" err="1">
                <a:solidFill>
                  <a:srgbClr val="8A733F"/>
                </a:solidFill>
              </a:rPr>
              <a:t>систематичних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творів</a:t>
            </a:r>
            <a:r>
              <a:rPr lang="ru-RU" b="1" i="1" dirty="0">
                <a:solidFill>
                  <a:srgbClr val="8A733F"/>
                </a:solidFill>
              </a:rPr>
              <a:t> про </a:t>
            </a:r>
            <a:r>
              <a:rPr lang="ru-RU" b="1" i="1" dirty="0" err="1">
                <a:solidFill>
                  <a:srgbClr val="8A733F"/>
                </a:solidFill>
              </a:rPr>
              <a:t>фінанси</a:t>
            </a:r>
            <a:r>
              <a:rPr lang="ru-RU" b="1" i="1" dirty="0">
                <a:solidFill>
                  <a:srgbClr val="8A733F"/>
                </a:solidFill>
              </a:rPr>
              <a:t>, </a:t>
            </a:r>
            <a:r>
              <a:rPr lang="ru-RU" b="1" i="1" dirty="0" err="1">
                <a:solidFill>
                  <a:srgbClr val="8A733F"/>
                </a:solidFill>
              </a:rPr>
              <a:t>що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з'явилися</a:t>
            </a:r>
            <a:r>
              <a:rPr lang="ru-RU" b="1" i="1" dirty="0">
                <a:solidFill>
                  <a:srgbClr val="8A733F"/>
                </a:solidFill>
              </a:rPr>
              <a:t> в </a:t>
            </a:r>
            <a:r>
              <a:rPr lang="ru-RU" b="1" i="1" dirty="0" err="1" smtClean="0">
                <a:solidFill>
                  <a:srgbClr val="8A733F"/>
                </a:solidFill>
              </a:rPr>
              <a:t>Німеччині</a:t>
            </a:r>
            <a:r>
              <a:rPr lang="ru-RU" b="1" i="1" dirty="0" smtClean="0">
                <a:solidFill>
                  <a:srgbClr val="8A733F"/>
                </a:solidFill>
              </a:rPr>
              <a:t>». </a:t>
            </a:r>
            <a:endParaRPr lang="ru-RU" b="1" i="1" dirty="0">
              <a:solidFill>
                <a:srgbClr val="8A733F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311" y="463587"/>
            <a:ext cx="2497376" cy="3806086"/>
          </a:xfrm>
          <a:prstGeom prst="rect">
            <a:avLst/>
          </a:prstGeom>
          <a:ln>
            <a:solidFill>
              <a:srgbClr val="B39E67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1678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374"/>
            <a:ext cx="9139938" cy="69243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endParaRPr lang="ru-RU" sz="2400" b="1" dirty="0" smtClean="0">
              <a:solidFill>
                <a:srgbClr val="8A733F"/>
              </a:solidFill>
            </a:endParaRP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3797" y="4136234"/>
            <a:ext cx="63362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vi-VN" sz="2400" b="1" dirty="0">
                <a:solidFill>
                  <a:srgbClr val="8A733F"/>
                </a:solidFill>
              </a:rPr>
              <a:t>Георг </a:t>
            </a:r>
            <a:r>
              <a:rPr lang="vi-VN" sz="2400" b="1" dirty="0" smtClean="0">
                <a:solidFill>
                  <a:srgbClr val="8A733F"/>
                </a:solidFill>
              </a:rPr>
              <a:t>Фр</a:t>
            </a:r>
            <a:r>
              <a:rPr lang="uk-UA" sz="2400" b="1" dirty="0" smtClean="0">
                <a:solidFill>
                  <a:srgbClr val="8A733F"/>
                </a:solidFill>
              </a:rPr>
              <a:t>і</a:t>
            </a:r>
            <a:r>
              <a:rPr lang="vi-VN" sz="2400" b="1" dirty="0" smtClean="0">
                <a:solidFill>
                  <a:srgbClr val="8A733F"/>
                </a:solidFill>
              </a:rPr>
              <a:t>дрих Пу́хта</a:t>
            </a:r>
            <a:r>
              <a:rPr lang="uk-UA" sz="2400" b="1" dirty="0" smtClean="0">
                <a:solidFill>
                  <a:srgbClr val="8A733F"/>
                </a:solidFill>
              </a:rPr>
              <a:t> -</a:t>
            </a:r>
            <a:r>
              <a:rPr lang="vi-VN" sz="2400" b="1" dirty="0" smtClean="0">
                <a:solidFill>
                  <a:srgbClr val="8A733F"/>
                </a:solidFill>
              </a:rPr>
              <a:t> </a:t>
            </a:r>
            <a:r>
              <a:rPr lang="ru-RU" sz="2400" b="1" dirty="0" err="1" smtClean="0">
                <a:solidFill>
                  <a:srgbClr val="8A733F"/>
                </a:solidFill>
              </a:rPr>
              <a:t>німецький</a:t>
            </a:r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r>
              <a:rPr lang="ru-RU" sz="2400" b="1" dirty="0">
                <a:solidFill>
                  <a:srgbClr val="8A733F"/>
                </a:solidFill>
              </a:rPr>
              <a:t>юрист, </a:t>
            </a:r>
            <a:r>
              <a:rPr lang="ru-RU" sz="2400" b="1" dirty="0" err="1">
                <a:solidFill>
                  <a:srgbClr val="8A733F"/>
                </a:solidFill>
              </a:rPr>
              <a:t>послідовник</a:t>
            </a:r>
            <a:r>
              <a:rPr lang="ru-RU" sz="2400" b="1" dirty="0">
                <a:solidFill>
                  <a:srgbClr val="8A733F"/>
                </a:solidFill>
              </a:rPr>
              <a:t> Ф. </a:t>
            </a:r>
            <a:r>
              <a:rPr lang="ru-RU" sz="2400" b="1" dirty="0" err="1">
                <a:solidFill>
                  <a:srgbClr val="8A733F"/>
                </a:solidFill>
              </a:rPr>
              <a:t>Савіньї</a:t>
            </a:r>
            <a:r>
              <a:rPr lang="ru-RU" sz="2400" b="1" dirty="0">
                <a:solidFill>
                  <a:srgbClr val="8A733F"/>
                </a:solidFill>
              </a:rPr>
              <a:t>, </a:t>
            </a:r>
            <a:r>
              <a:rPr lang="ru-RU" sz="2400" b="1" dirty="0" err="1">
                <a:solidFill>
                  <a:srgbClr val="8A733F"/>
                </a:solidFill>
              </a:rPr>
              <a:t>представник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історичної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школи</a:t>
            </a:r>
            <a:r>
              <a:rPr lang="ru-RU" sz="2400" b="1" dirty="0">
                <a:solidFill>
                  <a:srgbClr val="8A733F"/>
                </a:solidFill>
              </a:rPr>
              <a:t> права. </a:t>
            </a:r>
            <a:r>
              <a:rPr lang="ru-RU" sz="2400" b="1" dirty="0" err="1">
                <a:solidFill>
                  <a:srgbClr val="8A733F"/>
                </a:solidFill>
              </a:rPr>
              <a:t>Пухта</a:t>
            </a:r>
            <a:r>
              <a:rPr lang="ru-RU" sz="2400" b="1" dirty="0">
                <a:solidFill>
                  <a:srgbClr val="8A733F"/>
                </a:solidFill>
              </a:rPr>
              <a:t> є </a:t>
            </a:r>
            <a:r>
              <a:rPr lang="ru-RU" sz="2400" b="1" dirty="0" err="1">
                <a:solidFill>
                  <a:srgbClr val="8A733F"/>
                </a:solidFill>
              </a:rPr>
              <a:t>засновником</a:t>
            </a:r>
            <a:r>
              <a:rPr lang="ru-RU" sz="2400" b="1" dirty="0">
                <a:solidFill>
                  <a:srgbClr val="8A733F"/>
                </a:solidFill>
              </a:rPr>
              <a:t> так </a:t>
            </a:r>
            <a:r>
              <a:rPr lang="ru-RU" sz="2400" b="1" dirty="0" err="1">
                <a:solidFill>
                  <a:srgbClr val="8A733F"/>
                </a:solidFill>
              </a:rPr>
              <a:t>званої</a:t>
            </a:r>
            <a:r>
              <a:rPr lang="ru-RU" sz="2400" b="1" dirty="0">
                <a:solidFill>
                  <a:srgbClr val="8A733F"/>
                </a:solidFill>
              </a:rPr>
              <a:t> «</a:t>
            </a:r>
            <a:r>
              <a:rPr lang="ru-RU" sz="2400" b="1" dirty="0" err="1">
                <a:solidFill>
                  <a:srgbClr val="8A733F"/>
                </a:solidFill>
              </a:rPr>
              <a:t>юриспруденції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smtClean="0">
                <a:solidFill>
                  <a:srgbClr val="8A733F"/>
                </a:solidFill>
              </a:rPr>
              <a:t>понять».</a:t>
            </a:r>
            <a:endParaRPr lang="ru-RU" sz="2400" b="1" dirty="0">
              <a:solidFill>
                <a:srgbClr val="8A733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3126" y="481155"/>
            <a:ext cx="26356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rgbClr val="8A733F"/>
                </a:solidFill>
              </a:rPr>
              <a:t>Серед літератури юридичної тематики заслуговує на увагу видання праці Пухти Г.Ф. «</a:t>
            </a:r>
            <a:r>
              <a:rPr lang="uk-UA" sz="2000" b="1" i="1" dirty="0" err="1" smtClean="0">
                <a:solidFill>
                  <a:srgbClr val="8A733F"/>
                </a:solidFill>
              </a:rPr>
              <a:t>История</a:t>
            </a:r>
            <a:r>
              <a:rPr lang="uk-UA" sz="2000" b="1" i="1" dirty="0" smtClean="0">
                <a:solidFill>
                  <a:srgbClr val="8A733F"/>
                </a:solidFill>
              </a:rPr>
              <a:t> </a:t>
            </a:r>
            <a:r>
              <a:rPr lang="uk-UA" sz="2000" b="1" i="1" dirty="0" err="1" smtClean="0">
                <a:solidFill>
                  <a:srgbClr val="8A733F"/>
                </a:solidFill>
              </a:rPr>
              <a:t>римского</a:t>
            </a:r>
            <a:r>
              <a:rPr lang="uk-UA" sz="2000" b="1" i="1" dirty="0" smtClean="0">
                <a:solidFill>
                  <a:srgbClr val="8A733F"/>
                </a:solidFill>
              </a:rPr>
              <a:t> права</a:t>
            </a:r>
            <a:r>
              <a:rPr lang="uk-UA" sz="2000" b="1" dirty="0" smtClean="0">
                <a:solidFill>
                  <a:srgbClr val="8A733F"/>
                </a:solidFill>
              </a:rPr>
              <a:t>», 1864 р.</a:t>
            </a:r>
            <a:endParaRPr lang="ru-RU" sz="2000" b="1" dirty="0">
              <a:solidFill>
                <a:srgbClr val="8A733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491">
            <a:off x="1484555" y="306095"/>
            <a:ext cx="2309475" cy="3766441"/>
          </a:xfrm>
          <a:prstGeom prst="rect">
            <a:avLst/>
          </a:prstGeom>
          <a:ln w="34925">
            <a:solidFill>
              <a:srgbClr val="AD986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  <p:extLst>
      <p:ext uri="{BB962C8B-B14F-4D97-AF65-F5344CB8AC3E}">
        <p14:creationId xmlns:p14="http://schemas.microsoft.com/office/powerpoint/2010/main" val="312506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6843" y="1004798"/>
            <a:ext cx="45935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A733F"/>
                </a:solidFill>
              </a:rPr>
              <a:t>А </a:t>
            </a:r>
            <a:r>
              <a:rPr lang="ru-RU" b="1" dirty="0" err="1" smtClean="0">
                <a:solidFill>
                  <a:srgbClr val="8A733F"/>
                </a:solidFill>
              </a:rPr>
              <a:t>також</a:t>
            </a:r>
            <a:r>
              <a:rPr lang="ru-RU" b="1" dirty="0">
                <a:solidFill>
                  <a:srgbClr val="8A733F"/>
                </a:solidFill>
              </a:rPr>
              <a:t>  </a:t>
            </a:r>
            <a:r>
              <a:rPr lang="ru-RU" b="1" dirty="0" smtClean="0">
                <a:solidFill>
                  <a:srgbClr val="8A733F"/>
                </a:solidFill>
              </a:rPr>
              <a:t>«</a:t>
            </a:r>
            <a:r>
              <a:rPr lang="ru-RU" b="1" i="1" dirty="0" smtClean="0">
                <a:solidFill>
                  <a:srgbClr val="8A733F"/>
                </a:solidFill>
              </a:rPr>
              <a:t>Очерки </a:t>
            </a:r>
            <a:r>
              <a:rPr lang="ru-RU" b="1" i="1" dirty="0">
                <a:solidFill>
                  <a:srgbClr val="8A733F"/>
                </a:solidFill>
              </a:rPr>
              <a:t>юридической </a:t>
            </a:r>
            <a:r>
              <a:rPr lang="ru-RU" b="1" i="1" dirty="0" smtClean="0">
                <a:solidFill>
                  <a:srgbClr val="8A733F"/>
                </a:solidFill>
              </a:rPr>
              <a:t>энциклопедии</a:t>
            </a:r>
            <a:r>
              <a:rPr lang="ru-RU" b="1" dirty="0" smtClean="0">
                <a:solidFill>
                  <a:srgbClr val="8A733F"/>
                </a:solidFill>
              </a:rPr>
              <a:t>»   </a:t>
            </a:r>
            <a:r>
              <a:rPr lang="ru-RU" b="1" dirty="0" err="1" smtClean="0">
                <a:solidFill>
                  <a:srgbClr val="8A733F"/>
                </a:solidFill>
              </a:rPr>
              <a:t>Ренненкампфа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Миколи</a:t>
            </a:r>
            <a:r>
              <a:rPr lang="ru-RU" b="1" dirty="0" smtClean="0">
                <a:solidFill>
                  <a:srgbClr val="8A733F"/>
                </a:solidFill>
              </a:rPr>
              <a:t> Карловича, 1868 року </a:t>
            </a:r>
            <a:r>
              <a:rPr lang="ru-RU" b="1" dirty="0" err="1" smtClean="0">
                <a:solidFill>
                  <a:srgbClr val="8A733F"/>
                </a:solidFill>
              </a:rPr>
              <a:t>видання</a:t>
            </a:r>
            <a:r>
              <a:rPr lang="ru-RU" b="1" dirty="0" smtClean="0">
                <a:solidFill>
                  <a:srgbClr val="8A733F"/>
                </a:solidFill>
              </a:rPr>
              <a:t>.</a:t>
            </a:r>
            <a:endParaRPr lang="ru-RU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8A733F"/>
              </a:solidFill>
            </a:endParaRPr>
          </a:p>
          <a:p>
            <a:r>
              <a:rPr lang="ru-RU" b="1" dirty="0" smtClean="0">
                <a:solidFill>
                  <a:srgbClr val="8A733F"/>
                </a:solidFill>
              </a:rPr>
              <a:t>      </a:t>
            </a:r>
            <a:r>
              <a:rPr lang="ru-RU" b="1" dirty="0" err="1" smtClean="0">
                <a:solidFill>
                  <a:srgbClr val="8A733F"/>
                </a:solidFill>
              </a:rPr>
              <a:t>Ренненкампф</a:t>
            </a:r>
            <a:r>
              <a:rPr lang="ru-RU" b="1" dirty="0" smtClean="0">
                <a:solidFill>
                  <a:srgbClr val="8A733F"/>
                </a:solidFill>
              </a:rPr>
              <a:t> М.К. – </a:t>
            </a:r>
            <a:r>
              <a:rPr lang="ru-RU" b="1" dirty="0" err="1" smtClean="0">
                <a:solidFill>
                  <a:srgbClr val="8A733F"/>
                </a:solidFill>
              </a:rPr>
              <a:t>відомий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правознавець</a:t>
            </a:r>
            <a:r>
              <a:rPr lang="ru-RU" b="1" dirty="0">
                <a:solidFill>
                  <a:srgbClr val="8A733F"/>
                </a:solidFill>
              </a:rPr>
              <a:t>, доктор державного </a:t>
            </a:r>
            <a:r>
              <a:rPr lang="ru-RU" b="1" dirty="0" smtClean="0">
                <a:solidFill>
                  <a:srgbClr val="8A733F"/>
                </a:solidFill>
              </a:rPr>
              <a:t>права, </a:t>
            </a:r>
            <a:r>
              <a:rPr lang="ru-RU" b="1" dirty="0" err="1" smtClean="0">
                <a:solidFill>
                  <a:srgbClr val="8A733F"/>
                </a:solidFill>
              </a:rPr>
              <a:t>заслужений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ординарний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професор</a:t>
            </a:r>
            <a:r>
              <a:rPr lang="ru-RU" b="1" dirty="0" smtClean="0">
                <a:solidFill>
                  <a:srgbClr val="8A733F"/>
                </a:solidFill>
              </a:rPr>
              <a:t>, ректор </a:t>
            </a:r>
            <a:r>
              <a:rPr lang="ru-RU" b="1" dirty="0">
                <a:solidFill>
                  <a:srgbClr val="8A733F"/>
                </a:solidFill>
              </a:rPr>
              <a:t>(1883-1890) </a:t>
            </a:r>
            <a:r>
              <a:rPr lang="ru-RU" b="1" dirty="0" err="1">
                <a:solidFill>
                  <a:srgbClr val="8A733F"/>
                </a:solidFill>
              </a:rPr>
              <a:t>Університету</a:t>
            </a:r>
            <a:r>
              <a:rPr lang="ru-RU" b="1" dirty="0">
                <a:solidFill>
                  <a:srgbClr val="8A733F"/>
                </a:solidFill>
              </a:rPr>
              <a:t> Св. </a:t>
            </a:r>
            <a:r>
              <a:rPr lang="ru-RU" b="1" dirty="0" err="1" smtClean="0">
                <a:solidFill>
                  <a:srgbClr val="8A733F"/>
                </a:solidFill>
              </a:rPr>
              <a:t>Володимира</a:t>
            </a:r>
            <a:r>
              <a:rPr lang="ru-RU" b="1" dirty="0" smtClean="0">
                <a:solidFill>
                  <a:srgbClr val="8A733F"/>
                </a:solidFill>
              </a:rPr>
              <a:t>, </a:t>
            </a:r>
            <a:r>
              <a:rPr lang="ru-RU" b="1" dirty="0" err="1" smtClean="0">
                <a:solidFill>
                  <a:srgbClr val="8A733F"/>
                </a:solidFill>
              </a:rPr>
              <a:t>київський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міський</a:t>
            </a:r>
            <a:r>
              <a:rPr lang="ru-RU" b="1" dirty="0">
                <a:solidFill>
                  <a:srgbClr val="8A733F"/>
                </a:solidFill>
              </a:rPr>
              <a:t> голова (1875— 1879</a:t>
            </a:r>
            <a:r>
              <a:rPr lang="ru-RU" b="1" dirty="0" smtClean="0">
                <a:solidFill>
                  <a:srgbClr val="8A733F"/>
                </a:solidFill>
              </a:rPr>
              <a:t>).</a:t>
            </a:r>
            <a:endParaRPr lang="ru-RU" b="1" dirty="0">
              <a:solidFill>
                <a:srgbClr val="8A733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3346" y="4709981"/>
            <a:ext cx="63470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8A733F"/>
                </a:solidFill>
              </a:rPr>
              <a:t>В </a:t>
            </a:r>
            <a:r>
              <a:rPr lang="ru-RU" b="1" dirty="0" err="1">
                <a:solidFill>
                  <a:srgbClr val="8A733F"/>
                </a:solidFill>
              </a:rPr>
              <a:t>університеті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викладав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енциклопедію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законознавства</a:t>
            </a:r>
            <a:r>
              <a:rPr lang="ru-RU" b="1" dirty="0">
                <a:solidFill>
                  <a:srgbClr val="8A733F"/>
                </a:solidFill>
              </a:rPr>
              <a:t> та </a:t>
            </a:r>
            <a:r>
              <a:rPr lang="ru-RU" b="1" dirty="0" err="1">
                <a:solidFill>
                  <a:srgbClr val="8A733F"/>
                </a:solidFill>
              </a:rPr>
              <a:t>історію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іноземних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законознавств</a:t>
            </a:r>
            <a:r>
              <a:rPr lang="ru-RU" b="1" dirty="0">
                <a:solidFill>
                  <a:srgbClr val="8A733F"/>
                </a:solidFill>
              </a:rPr>
              <a:t>. </a:t>
            </a:r>
            <a:r>
              <a:rPr lang="ru-RU" b="1" dirty="0" err="1">
                <a:solidFill>
                  <a:srgbClr val="8A733F"/>
                </a:solidFill>
              </a:rPr>
              <a:t>Підготовлений</a:t>
            </a:r>
            <a:r>
              <a:rPr lang="ru-RU" b="1" dirty="0">
                <a:solidFill>
                  <a:srgbClr val="8A733F"/>
                </a:solidFill>
              </a:rPr>
              <a:t> ним </a:t>
            </a:r>
            <a:r>
              <a:rPr lang="ru-RU" b="1" dirty="0" err="1">
                <a:solidFill>
                  <a:srgbClr val="8A733F"/>
                </a:solidFill>
              </a:rPr>
              <a:t>підручник</a:t>
            </a:r>
            <a:r>
              <a:rPr lang="ru-RU" b="1" dirty="0">
                <a:solidFill>
                  <a:srgbClr val="8A733F"/>
                </a:solidFill>
              </a:rPr>
              <a:t> для </a:t>
            </a:r>
            <a:r>
              <a:rPr lang="ru-RU" b="1" dirty="0" err="1">
                <a:solidFill>
                  <a:srgbClr val="8A733F"/>
                </a:solidFill>
              </a:rPr>
              <a:t>студентів</a:t>
            </a:r>
            <a:r>
              <a:rPr lang="ru-RU" b="1" dirty="0">
                <a:solidFill>
                  <a:srgbClr val="8A733F"/>
                </a:solidFill>
              </a:rPr>
              <a:t> "</a:t>
            </a:r>
            <a:r>
              <a:rPr lang="ru-RU" b="1" i="1" dirty="0">
                <a:solidFill>
                  <a:srgbClr val="8A733F"/>
                </a:solidFill>
              </a:rPr>
              <a:t>Юридическая энциклопедия</a:t>
            </a:r>
            <a:r>
              <a:rPr lang="ru-RU" b="1" dirty="0">
                <a:solidFill>
                  <a:srgbClr val="8A733F"/>
                </a:solidFill>
              </a:rPr>
              <a:t>" </a:t>
            </a:r>
            <a:r>
              <a:rPr lang="ru-RU" b="1" dirty="0" err="1">
                <a:solidFill>
                  <a:srgbClr val="8A733F"/>
                </a:solidFill>
              </a:rPr>
              <a:t>перевидавався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чотири</a:t>
            </a:r>
            <a:r>
              <a:rPr lang="ru-RU" b="1" dirty="0">
                <a:solidFill>
                  <a:srgbClr val="8A733F"/>
                </a:solidFill>
              </a:rPr>
              <a:t> рази (1899 – 1913).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47" y="641464"/>
            <a:ext cx="2406836" cy="3865990"/>
          </a:xfrm>
          <a:prstGeom prst="rect">
            <a:avLst/>
          </a:prstGeom>
          <a:ln>
            <a:solidFill>
              <a:srgbClr val="D3B255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</p:spTree>
    <p:extLst>
      <p:ext uri="{BB962C8B-B14F-4D97-AF65-F5344CB8AC3E}">
        <p14:creationId xmlns:p14="http://schemas.microsoft.com/office/powerpoint/2010/main" val="335287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92773" y="-170667"/>
            <a:ext cx="39253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5915" y="580913"/>
            <a:ext cx="60673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err="1">
                <a:solidFill>
                  <a:srgbClr val="8A733F"/>
                </a:solidFill>
              </a:rPr>
              <a:t>Серед</a:t>
            </a:r>
            <a:r>
              <a:rPr lang="ru-RU" sz="2800" b="1" i="1" dirty="0">
                <a:solidFill>
                  <a:srgbClr val="8A733F"/>
                </a:solidFill>
              </a:rPr>
              <a:t> </a:t>
            </a:r>
            <a:r>
              <a:rPr lang="ru-RU" sz="2800" b="1" i="1" dirty="0" err="1">
                <a:solidFill>
                  <a:srgbClr val="8A733F"/>
                </a:solidFill>
              </a:rPr>
              <a:t>цінних</a:t>
            </a:r>
            <a:r>
              <a:rPr lang="ru-RU" sz="2800" b="1" i="1" dirty="0">
                <a:solidFill>
                  <a:srgbClr val="8A733F"/>
                </a:solidFill>
              </a:rPr>
              <a:t> </a:t>
            </a:r>
            <a:r>
              <a:rPr lang="ru-RU" sz="2800" b="1" i="1" dirty="0" err="1">
                <a:solidFill>
                  <a:srgbClr val="8A733F"/>
                </a:solidFill>
              </a:rPr>
              <a:t>надбань</a:t>
            </a:r>
            <a:r>
              <a:rPr lang="ru-RU" sz="2800" b="1" i="1" dirty="0">
                <a:solidFill>
                  <a:srgbClr val="8A733F"/>
                </a:solidFill>
              </a:rPr>
              <a:t> </a:t>
            </a:r>
            <a:r>
              <a:rPr lang="ru-RU" sz="2800" b="1" i="1" dirty="0" err="1" smtClean="0">
                <a:solidFill>
                  <a:srgbClr val="8A733F"/>
                </a:solidFill>
              </a:rPr>
              <a:t>бібліотеки</a:t>
            </a:r>
            <a:r>
              <a:rPr lang="ru-RU" sz="2800" b="1" i="1" dirty="0" smtClean="0">
                <a:solidFill>
                  <a:srgbClr val="8A733F"/>
                </a:solidFill>
              </a:rPr>
              <a:t> </a:t>
            </a:r>
            <a:r>
              <a:rPr lang="ru-RU" sz="2800" b="1" i="1" dirty="0">
                <a:solidFill>
                  <a:srgbClr val="8A733F"/>
                </a:solidFill>
              </a:rPr>
              <a:t>є </a:t>
            </a:r>
            <a:r>
              <a:rPr lang="ru-RU" sz="2800" b="1" i="1" dirty="0" err="1">
                <a:solidFill>
                  <a:srgbClr val="8A733F"/>
                </a:solidFill>
              </a:rPr>
              <a:t>повний</a:t>
            </a:r>
            <a:r>
              <a:rPr lang="ru-RU" sz="2800" b="1" i="1" dirty="0">
                <a:solidFill>
                  <a:srgbClr val="8A733F"/>
                </a:solidFill>
              </a:rPr>
              <a:t> комплект </a:t>
            </a:r>
            <a:r>
              <a:rPr lang="ru-RU" sz="2800" b="1" i="1" dirty="0" err="1" smtClean="0">
                <a:solidFill>
                  <a:srgbClr val="8A733F"/>
                </a:solidFill>
              </a:rPr>
              <a:t>енциклопедичного</a:t>
            </a:r>
            <a:r>
              <a:rPr lang="ru-RU" sz="2800" b="1" i="1" dirty="0" smtClean="0">
                <a:solidFill>
                  <a:srgbClr val="8A733F"/>
                </a:solidFill>
              </a:rPr>
              <a:t> </a:t>
            </a:r>
            <a:r>
              <a:rPr lang="ru-RU" sz="2800" b="1" i="1" dirty="0">
                <a:solidFill>
                  <a:srgbClr val="8A733F"/>
                </a:solidFill>
              </a:rPr>
              <a:t>словника Брокгауза та </a:t>
            </a:r>
            <a:r>
              <a:rPr lang="ru-RU" sz="2800" b="1" i="1" dirty="0" err="1" smtClean="0">
                <a:solidFill>
                  <a:srgbClr val="8A733F"/>
                </a:solidFill>
              </a:rPr>
              <a:t>Єфрона</a:t>
            </a:r>
            <a:r>
              <a:rPr lang="ru-RU" sz="2800" b="1" i="1" dirty="0" smtClean="0">
                <a:solidFill>
                  <a:srgbClr val="8A733F"/>
                </a:solidFill>
              </a:rPr>
              <a:t> у 84 томах. </a:t>
            </a:r>
            <a:endParaRPr lang="ru-RU" sz="2800" b="1" i="1" dirty="0">
              <a:solidFill>
                <a:srgbClr val="8A733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936" y="2506989"/>
            <a:ext cx="3261349" cy="3086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15" y="2948939"/>
            <a:ext cx="2334747" cy="3112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571" y="3529381"/>
            <a:ext cx="2153249" cy="2870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8772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74720" y="345253"/>
            <a:ext cx="70032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2711" y="592527"/>
            <a:ext cx="455355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   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Велике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значення</a:t>
            </a:r>
            <a:r>
              <a:rPr lang="ru-RU" sz="2000" b="1" i="1" dirty="0">
                <a:solidFill>
                  <a:srgbClr val="8A733F"/>
                </a:solidFill>
              </a:rPr>
              <a:t> для </a:t>
            </a:r>
            <a:r>
              <a:rPr lang="ru-RU" sz="2000" b="1" i="1" dirty="0" err="1">
                <a:solidFill>
                  <a:srgbClr val="8A733F"/>
                </a:solidFill>
              </a:rPr>
              <a:t>формування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</a:p>
          <a:p>
            <a:r>
              <a:rPr lang="ru-RU" sz="2000" b="1" i="1" dirty="0" err="1">
                <a:solidFill>
                  <a:srgbClr val="8A733F"/>
                </a:solidFill>
              </a:rPr>
              <a:t>фондів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бібліотеки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мали</a:t>
            </a:r>
            <a:r>
              <a:rPr lang="ru-RU" sz="2000" b="1" i="1" dirty="0" smtClean="0">
                <a:solidFill>
                  <a:srgbClr val="8A733F"/>
                </a:solidFill>
              </a:rPr>
              <a:t>  </a:t>
            </a:r>
            <a:r>
              <a:rPr lang="ru-RU" sz="2000" b="1" i="1" dirty="0" err="1">
                <a:solidFill>
                  <a:srgbClr val="8A733F"/>
                </a:solidFill>
              </a:rPr>
              <a:t>о</a:t>
            </a:r>
            <a:r>
              <a:rPr lang="ru-RU" sz="2000" b="1" i="1" dirty="0" err="1" smtClean="0">
                <a:solidFill>
                  <a:srgbClr val="8A733F"/>
                </a:solidFill>
              </a:rPr>
              <a:t>собисті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книжкові</a:t>
            </a:r>
            <a:r>
              <a:rPr lang="ru-RU" sz="2000" b="1" i="1" dirty="0">
                <a:solidFill>
                  <a:srgbClr val="8A733F"/>
                </a:solidFill>
              </a:rPr>
              <a:t> дари 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викладачів</a:t>
            </a:r>
            <a:r>
              <a:rPr lang="ru-RU" sz="2000" b="1" i="1" dirty="0" smtClean="0">
                <a:solidFill>
                  <a:srgbClr val="8A733F"/>
                </a:solidFill>
              </a:rPr>
              <a:t> –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корифеїв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наукової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>
                <a:solidFill>
                  <a:srgbClr val="8A733F"/>
                </a:solidFill>
              </a:rPr>
              <a:t>думки ОНЕУ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професорів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Григорія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Ісааковича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Тіктіна</a:t>
            </a:r>
            <a:r>
              <a:rPr lang="ru-RU" sz="2000" b="1" i="1" dirty="0" smtClean="0">
                <a:solidFill>
                  <a:srgbClr val="8A733F"/>
                </a:solidFill>
              </a:rPr>
              <a:t>,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Анатолія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Самійловича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Бориневича</a:t>
            </a:r>
            <a:r>
              <a:rPr lang="ru-RU" sz="2000" b="1" i="1" dirty="0" smtClean="0">
                <a:solidFill>
                  <a:srgbClr val="8A733F"/>
                </a:solidFill>
              </a:rPr>
              <a:t>, </a:t>
            </a:r>
            <a:r>
              <a:rPr lang="ru-RU" sz="2000" b="1" i="1" dirty="0" err="1">
                <a:solidFill>
                  <a:srgbClr val="8A733F"/>
                </a:solidFill>
              </a:rPr>
              <a:t>життя</a:t>
            </a:r>
            <a:r>
              <a:rPr lang="ru-RU" sz="2000" b="1" i="1" dirty="0">
                <a:solidFill>
                  <a:srgbClr val="8A733F"/>
                </a:solidFill>
              </a:rPr>
              <a:t> та </a:t>
            </a:r>
            <a:r>
              <a:rPr lang="ru-RU" sz="2000" b="1" i="1" dirty="0" err="1">
                <a:solidFill>
                  <a:srgbClr val="8A733F"/>
                </a:solidFill>
              </a:rPr>
              <a:t>діяльність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яких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були</a:t>
            </a:r>
            <a:r>
              <a:rPr lang="ru-RU" sz="2000" b="1" i="1" dirty="0">
                <a:solidFill>
                  <a:srgbClr val="8A733F"/>
                </a:solidFill>
              </a:rPr>
              <a:t> </a:t>
            </a:r>
            <a:endParaRPr lang="ru-RU" sz="2000" b="1" i="1" dirty="0" smtClean="0">
              <a:solidFill>
                <a:srgbClr val="8A733F"/>
              </a:solidFill>
            </a:endParaRPr>
          </a:p>
          <a:p>
            <a:r>
              <a:rPr lang="ru-RU" sz="2000" b="1" i="1" dirty="0" err="1" smtClean="0">
                <a:solidFill>
                  <a:srgbClr val="8A733F"/>
                </a:solidFill>
              </a:rPr>
              <a:t>тісно</a:t>
            </a:r>
            <a:r>
              <a:rPr lang="ru-RU" sz="2000" b="1" i="1" dirty="0" smtClean="0">
                <a:solidFill>
                  <a:srgbClr val="8A733F"/>
                </a:solidFill>
              </a:rPr>
              <a:t> </a:t>
            </a:r>
            <a:r>
              <a:rPr lang="ru-RU" sz="2000" b="1" i="1" dirty="0" err="1">
                <a:solidFill>
                  <a:srgbClr val="8A733F"/>
                </a:solidFill>
              </a:rPr>
              <a:t>пов’язані</a:t>
            </a:r>
            <a:r>
              <a:rPr lang="ru-RU" sz="2000" b="1" i="1" dirty="0">
                <a:solidFill>
                  <a:srgbClr val="8A733F"/>
                </a:solidFill>
              </a:rPr>
              <a:t> з </a:t>
            </a:r>
            <a:r>
              <a:rPr lang="ru-RU" sz="2000" b="1" i="1" dirty="0" smtClean="0">
                <a:solidFill>
                  <a:srgbClr val="8A733F"/>
                </a:solidFill>
              </a:rPr>
              <a:t>нашим </a:t>
            </a:r>
            <a:r>
              <a:rPr lang="ru-RU" sz="2000" b="1" i="1" dirty="0" err="1" smtClean="0">
                <a:solidFill>
                  <a:srgbClr val="8A733F"/>
                </a:solidFill>
              </a:rPr>
              <a:t>університетом</a:t>
            </a:r>
            <a:r>
              <a:rPr lang="ru-RU" sz="2000" b="1" i="1" dirty="0">
                <a:solidFill>
                  <a:srgbClr val="8A733F"/>
                </a:solidFill>
              </a:rPr>
              <a:t>.</a:t>
            </a:r>
            <a:endParaRPr lang="ru-RU" sz="2000" b="1" i="1" dirty="0" smtClean="0">
              <a:solidFill>
                <a:srgbClr val="8A733F"/>
              </a:solidFill>
            </a:endParaRPr>
          </a:p>
          <a:p>
            <a:endParaRPr lang="ru-RU" sz="2400" b="1" i="1" dirty="0" smtClean="0">
              <a:solidFill>
                <a:srgbClr val="8A733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82" y="592527"/>
            <a:ext cx="2030126" cy="257750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6180" y="3317862"/>
            <a:ext cx="2646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8A733F"/>
                </a:solidFill>
              </a:rPr>
              <a:t>ТІКТІН ГРИГОРІЙ ІСААКОВИЧ</a:t>
            </a:r>
          </a:p>
          <a:p>
            <a:pPr algn="ctr"/>
            <a:r>
              <a:rPr lang="ru-RU" b="1" i="1" dirty="0">
                <a:solidFill>
                  <a:srgbClr val="8A733F"/>
                </a:solidFill>
              </a:rPr>
              <a:t> (1880-1945)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855" y="3560781"/>
            <a:ext cx="1894914" cy="26086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64857" y="4977182"/>
            <a:ext cx="2312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8A733F"/>
                </a:solidFill>
              </a:rPr>
              <a:t>БОРИНЕВИЧ АНТОН САМІЙЛОВИЧ</a:t>
            </a:r>
          </a:p>
          <a:p>
            <a:pPr algn="ctr"/>
            <a:r>
              <a:rPr lang="ru-RU" b="1" i="1" dirty="0">
                <a:solidFill>
                  <a:srgbClr val="8A733F"/>
                </a:solidFill>
              </a:rPr>
              <a:t>(1855-1946)</a:t>
            </a:r>
          </a:p>
        </p:txBody>
      </p: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92133" y="868286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4250" y="720762"/>
            <a:ext cx="31896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err="1" smtClean="0">
                <a:solidFill>
                  <a:srgbClr val="8A733F"/>
                </a:solidFill>
              </a:rPr>
              <a:t>Тіктін</a:t>
            </a:r>
            <a:r>
              <a:rPr lang="ru-RU" b="1" i="1" dirty="0" smtClean="0">
                <a:solidFill>
                  <a:srgbClr val="8A733F"/>
                </a:solidFill>
              </a:rPr>
              <a:t> </a:t>
            </a:r>
            <a:r>
              <a:rPr lang="ru-RU" b="1" i="1" dirty="0">
                <a:solidFill>
                  <a:srgbClr val="8A733F"/>
                </a:solidFill>
              </a:rPr>
              <a:t>Григорий </a:t>
            </a:r>
            <a:r>
              <a:rPr lang="ru-RU" b="1" i="1" dirty="0" err="1">
                <a:solidFill>
                  <a:srgbClr val="8A733F"/>
                </a:solidFill>
              </a:rPr>
              <a:t>Ісаакович</a:t>
            </a:r>
            <a:r>
              <a:rPr lang="ru-RU" b="1" i="1" dirty="0">
                <a:solidFill>
                  <a:srgbClr val="8A733F"/>
                </a:solidFill>
              </a:rPr>
              <a:t> (1880-1945) – </a:t>
            </a:r>
            <a:r>
              <a:rPr lang="ru-RU" b="1" i="1" dirty="0" err="1">
                <a:solidFill>
                  <a:srgbClr val="8A733F"/>
                </a:solidFill>
              </a:rPr>
              <a:t>видатний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український</a:t>
            </a:r>
            <a:r>
              <a:rPr lang="ru-RU" b="1" i="1" dirty="0">
                <a:solidFill>
                  <a:srgbClr val="8A733F"/>
                </a:solidFill>
              </a:rPr>
              <a:t>  учений, педагог, </a:t>
            </a:r>
            <a:r>
              <a:rPr lang="ru-RU" b="1" i="1" dirty="0" err="1">
                <a:solidFill>
                  <a:srgbClr val="8A733F"/>
                </a:solidFill>
              </a:rPr>
              <a:t>економіст</a:t>
            </a:r>
            <a:r>
              <a:rPr lang="ru-RU" b="1" i="1" dirty="0">
                <a:solidFill>
                  <a:srgbClr val="8A733F"/>
                </a:solidFill>
              </a:rPr>
              <a:t>, </a:t>
            </a:r>
            <a:r>
              <a:rPr lang="ru-RU" b="1" i="1" dirty="0" err="1">
                <a:solidFill>
                  <a:srgbClr val="8A733F"/>
                </a:solidFill>
              </a:rPr>
              <a:t>фахівець</a:t>
            </a:r>
            <a:r>
              <a:rPr lang="ru-RU" b="1" i="1" dirty="0">
                <a:solidFill>
                  <a:srgbClr val="8A733F"/>
                </a:solidFill>
              </a:rPr>
              <a:t> в </a:t>
            </a:r>
            <a:r>
              <a:rPr lang="ru-RU" b="1" i="1" dirty="0" err="1">
                <a:solidFill>
                  <a:srgbClr val="8A733F"/>
                </a:solidFill>
              </a:rPr>
              <a:t>області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фінансового</a:t>
            </a:r>
            <a:r>
              <a:rPr lang="ru-RU" b="1" i="1" dirty="0">
                <a:solidFill>
                  <a:srgbClr val="8A733F"/>
                </a:solidFill>
              </a:rPr>
              <a:t> права, </a:t>
            </a:r>
            <a:r>
              <a:rPr lang="ru-RU" b="1" i="1" dirty="0" err="1" smtClean="0">
                <a:solidFill>
                  <a:srgbClr val="8A733F"/>
                </a:solidFill>
              </a:rPr>
              <a:t>професор</a:t>
            </a:r>
            <a:r>
              <a:rPr lang="ru-RU" b="1" i="1" dirty="0" smtClean="0">
                <a:solidFill>
                  <a:srgbClr val="8A733F"/>
                </a:solidFill>
              </a:rPr>
              <a:t>. Входив </a:t>
            </a:r>
            <a:r>
              <a:rPr lang="ru-RU" b="1" i="1" dirty="0">
                <a:solidFill>
                  <a:srgbClr val="8A733F"/>
                </a:solidFill>
              </a:rPr>
              <a:t>до </a:t>
            </a:r>
            <a:r>
              <a:rPr lang="ru-RU" b="1" i="1" dirty="0" err="1">
                <a:solidFill>
                  <a:srgbClr val="8A733F"/>
                </a:solidFill>
              </a:rPr>
              <a:t>когорти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засновників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Одеського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інституту</a:t>
            </a:r>
            <a:r>
              <a:rPr lang="ru-RU" b="1" i="1" dirty="0">
                <a:solidFill>
                  <a:srgbClr val="8A733F"/>
                </a:solidFill>
              </a:rPr>
              <a:t> народного </a:t>
            </a:r>
            <a:r>
              <a:rPr lang="ru-RU" b="1" i="1" dirty="0" err="1">
                <a:solidFill>
                  <a:srgbClr val="8A733F"/>
                </a:solidFill>
              </a:rPr>
              <a:t>господарства</a:t>
            </a:r>
            <a:r>
              <a:rPr lang="ru-RU" b="1" i="1" dirty="0">
                <a:solidFill>
                  <a:srgbClr val="8A733F"/>
                </a:solidFill>
              </a:rPr>
              <a:t>, </a:t>
            </a:r>
            <a:r>
              <a:rPr lang="ru-RU" b="1" i="1" dirty="0" err="1">
                <a:solidFill>
                  <a:srgbClr val="8A733F"/>
                </a:solidFill>
              </a:rPr>
              <a:t>очолював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економічний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smtClean="0">
                <a:solidFill>
                  <a:srgbClr val="8A733F"/>
                </a:solidFill>
              </a:rPr>
              <a:t>факультет.</a:t>
            </a:r>
            <a:endParaRPr lang="ru-RU" b="1" i="1" dirty="0">
              <a:solidFill>
                <a:srgbClr val="8A733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69685" y="4447907"/>
            <a:ext cx="40502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8A733F"/>
                </a:solidFill>
              </a:rPr>
              <a:t>Й</a:t>
            </a:r>
            <a:r>
              <a:rPr lang="ru-RU" b="1" dirty="0" err="1" smtClean="0">
                <a:solidFill>
                  <a:srgbClr val="8A733F"/>
                </a:solidFill>
              </a:rPr>
              <a:t>ого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>
                <a:solidFill>
                  <a:srgbClr val="8A733F"/>
                </a:solidFill>
              </a:rPr>
              <a:t>«Курс </a:t>
            </a:r>
            <a:r>
              <a:rPr lang="ru-RU" b="1" dirty="0" err="1">
                <a:solidFill>
                  <a:srgbClr val="8A733F"/>
                </a:solidFill>
              </a:rPr>
              <a:t>фінансового</a:t>
            </a:r>
            <a:r>
              <a:rPr lang="ru-RU" b="1" dirty="0">
                <a:solidFill>
                  <a:srgbClr val="8A733F"/>
                </a:solidFill>
              </a:rPr>
              <a:t> права» (1912</a:t>
            </a:r>
            <a:r>
              <a:rPr lang="ru-RU" b="1" dirty="0" smtClean="0">
                <a:solidFill>
                  <a:srgbClr val="8A733F"/>
                </a:solidFill>
              </a:rPr>
              <a:t>) </a:t>
            </a:r>
            <a:r>
              <a:rPr lang="ru-RU" b="1" dirty="0" err="1">
                <a:solidFill>
                  <a:srgbClr val="8A733F"/>
                </a:solidFill>
              </a:rPr>
              <a:t>був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оцінений</a:t>
            </a:r>
            <a:r>
              <a:rPr lang="ru-RU" b="1" dirty="0">
                <a:solidFill>
                  <a:srgbClr val="8A733F"/>
                </a:solidFill>
              </a:rPr>
              <a:t> як </a:t>
            </a:r>
            <a:r>
              <a:rPr lang="ru-RU" b="1" dirty="0" err="1">
                <a:solidFill>
                  <a:srgbClr val="8A733F"/>
                </a:solidFill>
              </a:rPr>
              <a:t>найкращий</a:t>
            </a:r>
            <a:r>
              <a:rPr lang="ru-RU" b="1" dirty="0">
                <a:solidFill>
                  <a:srgbClr val="8A733F"/>
                </a:solidFill>
              </a:rPr>
              <a:t>  </a:t>
            </a:r>
            <a:r>
              <a:rPr lang="ru-RU" b="1" dirty="0" err="1">
                <a:solidFill>
                  <a:srgbClr val="8A733F"/>
                </a:solidFill>
              </a:rPr>
              <a:t>підручник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із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фінансового</a:t>
            </a:r>
            <a:r>
              <a:rPr lang="ru-RU" b="1" dirty="0">
                <a:solidFill>
                  <a:srgbClr val="8A733F"/>
                </a:solidFill>
              </a:rPr>
              <a:t> права</a:t>
            </a:r>
            <a:r>
              <a:rPr lang="ru-RU" b="1" dirty="0" smtClean="0">
                <a:solidFill>
                  <a:srgbClr val="8A733F"/>
                </a:solidFill>
              </a:rPr>
              <a:t>. Широко </a:t>
            </a:r>
            <a:r>
              <a:rPr lang="ru-RU" b="1" dirty="0" err="1" smtClean="0">
                <a:solidFill>
                  <a:srgbClr val="8A733F"/>
                </a:solidFill>
              </a:rPr>
              <a:t>відома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також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його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праця</a:t>
            </a:r>
            <a:r>
              <a:rPr lang="ru-RU" b="1" dirty="0" smtClean="0">
                <a:solidFill>
                  <a:srgbClr val="8A733F"/>
                </a:solidFill>
              </a:rPr>
              <a:t> «</a:t>
            </a:r>
            <a:r>
              <a:rPr lang="ru-RU" b="1" dirty="0">
                <a:solidFill>
                  <a:srgbClr val="8A733F"/>
                </a:solidFill>
              </a:rPr>
              <a:t>Очерки по общей теории публичных финансов».        </a:t>
            </a:r>
          </a:p>
          <a:p>
            <a:endParaRPr lang="ru-RU" b="1" dirty="0">
              <a:solidFill>
                <a:srgbClr val="8A733F"/>
              </a:solidFill>
            </a:endParaRPr>
          </a:p>
          <a:p>
            <a:r>
              <a:rPr lang="ru-RU" b="1" dirty="0">
                <a:solidFill>
                  <a:srgbClr val="8A733F"/>
                </a:solidFill>
              </a:rPr>
              <a:t>    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2118">
            <a:off x="4083900" y="547204"/>
            <a:ext cx="2672079" cy="376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6841">
            <a:off x="5664724" y="2205682"/>
            <a:ext cx="2733227" cy="3862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656" y="463210"/>
            <a:ext cx="1693384" cy="1128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87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6"/>
            <a:ext cx="9139938" cy="687951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280160" y="883135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20179" y="915419"/>
            <a:ext cx="43353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>
                <a:solidFill>
                  <a:srgbClr val="8A733F"/>
                </a:solidFill>
              </a:rPr>
              <a:t>Професор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Бориневич</a:t>
            </a:r>
            <a:r>
              <a:rPr lang="ru-RU" sz="2400" b="1" i="1" dirty="0">
                <a:solidFill>
                  <a:srgbClr val="8A733F"/>
                </a:solidFill>
              </a:rPr>
              <a:t> Антон </a:t>
            </a:r>
            <a:r>
              <a:rPr lang="ru-RU" sz="2400" b="1" i="1" dirty="0" err="1">
                <a:solidFill>
                  <a:srgbClr val="8A733F"/>
                </a:solidFill>
              </a:rPr>
              <a:t>Самійлович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вважається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корифеєм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теорії</a:t>
            </a:r>
            <a:r>
              <a:rPr lang="ru-RU" sz="2400" b="1" i="1" dirty="0">
                <a:solidFill>
                  <a:srgbClr val="8A733F"/>
                </a:solidFill>
              </a:rPr>
              <a:t> та практики статистики</a:t>
            </a:r>
            <a:r>
              <a:rPr lang="ru-RU" sz="2400" b="1" i="1" dirty="0" smtClean="0">
                <a:solidFill>
                  <a:srgbClr val="8A733F"/>
                </a:solidFill>
              </a:rPr>
              <a:t>.</a:t>
            </a:r>
          </a:p>
          <a:p>
            <a:endParaRPr lang="ru-RU" sz="2400" b="1" i="1" dirty="0">
              <a:solidFill>
                <a:srgbClr val="8A733F"/>
              </a:solidFill>
            </a:endParaRPr>
          </a:p>
          <a:p>
            <a:r>
              <a:rPr lang="ru-RU" sz="2400" b="1" i="1" dirty="0" smtClean="0">
                <a:solidFill>
                  <a:srgbClr val="8A733F"/>
                </a:solidFill>
              </a:rPr>
              <a:t> </a:t>
            </a:r>
            <a:r>
              <a:rPr lang="ru-RU" sz="2400" b="1" i="1" dirty="0">
                <a:solidFill>
                  <a:srgbClr val="8A733F"/>
                </a:solidFill>
              </a:rPr>
              <a:t>У 1921 р. брав участь у </a:t>
            </a:r>
            <a:r>
              <a:rPr lang="ru-RU" sz="2400" b="1" i="1" dirty="0" err="1">
                <a:solidFill>
                  <a:srgbClr val="8A733F"/>
                </a:solidFill>
              </a:rPr>
              <a:t>заснуванні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Одеського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інституту</a:t>
            </a:r>
            <a:r>
              <a:rPr lang="ru-RU" sz="2400" b="1" i="1" dirty="0">
                <a:solidFill>
                  <a:srgbClr val="8A733F"/>
                </a:solidFill>
              </a:rPr>
              <a:t> народного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господарства</a:t>
            </a:r>
            <a:r>
              <a:rPr lang="ru-RU" sz="2400" b="1" i="1" dirty="0" smtClean="0">
                <a:solidFill>
                  <a:srgbClr val="8A733F"/>
                </a:solidFill>
              </a:rPr>
              <a:t>, </a:t>
            </a:r>
            <a:r>
              <a:rPr lang="ru-RU" sz="2400" b="1" i="1" dirty="0">
                <a:solidFill>
                  <a:srgbClr val="8A733F"/>
                </a:solidFill>
              </a:rPr>
              <a:t>в </a:t>
            </a:r>
            <a:r>
              <a:rPr lang="ru-RU" sz="2400" b="1" i="1" dirty="0" err="1">
                <a:solidFill>
                  <a:srgbClr val="8A733F"/>
                </a:solidFill>
              </a:rPr>
              <a:t>якому</a:t>
            </a:r>
            <a:r>
              <a:rPr lang="ru-RU" sz="2400" b="1" i="1" dirty="0">
                <a:solidFill>
                  <a:srgbClr val="8A733F"/>
                </a:solidFill>
              </a:rPr>
              <a:t> з 1931 р. </a:t>
            </a:r>
            <a:r>
              <a:rPr lang="ru-RU" sz="2400" b="1" i="1" dirty="0" err="1">
                <a:solidFill>
                  <a:srgbClr val="8A733F"/>
                </a:solidFill>
              </a:rPr>
              <a:t>очолював</a:t>
            </a:r>
            <a:r>
              <a:rPr lang="ru-RU" sz="2400" b="1" i="1" dirty="0">
                <a:solidFill>
                  <a:srgbClr val="8A733F"/>
                </a:solidFill>
              </a:rPr>
              <a:t> кафедру статистики. </a:t>
            </a:r>
            <a:endParaRPr lang="ru-RU" sz="2400" b="1" i="1" dirty="0" smtClean="0">
              <a:solidFill>
                <a:srgbClr val="8A733F"/>
              </a:solidFill>
            </a:endParaRPr>
          </a:p>
          <a:p>
            <a:endParaRPr lang="ru-RU" sz="2000" b="1" i="1" dirty="0" smtClean="0">
              <a:solidFill>
                <a:srgbClr val="8A733F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23" y="978961"/>
            <a:ext cx="2887836" cy="43245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0311" y="463587"/>
            <a:ext cx="70032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D4023"/>
                </a:solidFill>
              </a:rPr>
              <a:t> </a:t>
            </a:r>
            <a:endParaRPr lang="en-US" b="1" dirty="0" smtClean="0">
              <a:solidFill>
                <a:srgbClr val="4D4023"/>
              </a:solidFill>
            </a:endParaRPr>
          </a:p>
          <a:p>
            <a:endParaRPr lang="en-US" b="1" dirty="0">
              <a:solidFill>
                <a:srgbClr val="4D4023"/>
              </a:solidFill>
            </a:endParaRPr>
          </a:p>
          <a:p>
            <a:r>
              <a:rPr lang="en-US" sz="2400" b="1" dirty="0" smtClean="0">
                <a:solidFill>
                  <a:srgbClr val="4D4023"/>
                </a:solidFill>
              </a:rPr>
              <a:t>       </a:t>
            </a:r>
            <a:endParaRPr lang="ru-RU" sz="2400" b="1" dirty="0" smtClean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 </a:t>
            </a:r>
            <a:endParaRPr lang="uk-UA" sz="2400" b="1" dirty="0" smtClean="0">
              <a:solidFill>
                <a:srgbClr val="8A733F"/>
              </a:solidFill>
            </a:endParaRPr>
          </a:p>
          <a:p>
            <a:r>
              <a:rPr lang="en-US" sz="2400" b="1" dirty="0" smtClean="0">
                <a:solidFill>
                  <a:srgbClr val="8A733F"/>
                </a:solidFill>
              </a:rPr>
              <a:t>           </a:t>
            </a:r>
            <a:endParaRPr lang="uk-UA" sz="2400" b="1" dirty="0">
              <a:solidFill>
                <a:srgbClr val="8A733F"/>
              </a:solidFill>
            </a:endParaRPr>
          </a:p>
          <a:p>
            <a:r>
              <a:rPr lang="ru-RU" sz="2400" b="1" dirty="0" smtClean="0">
                <a:solidFill>
                  <a:srgbClr val="8A733F"/>
                </a:solidFill>
              </a:rPr>
              <a:t>.</a:t>
            </a:r>
          </a:p>
          <a:p>
            <a:endParaRPr lang="uk-UA" b="1" dirty="0">
              <a:solidFill>
                <a:srgbClr val="8A733F"/>
              </a:solidFill>
            </a:endParaRPr>
          </a:p>
          <a:p>
            <a:endParaRPr lang="ru-RU" b="1" dirty="0">
              <a:solidFill>
                <a:srgbClr val="4D4023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6416">
            <a:off x="1283045" y="717892"/>
            <a:ext cx="3279196" cy="482612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998" y="463587"/>
            <a:ext cx="3108644" cy="461022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26541" y="5261691"/>
            <a:ext cx="4022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err="1">
                <a:solidFill>
                  <a:srgbClr val="8A733F"/>
                </a:solidFill>
              </a:rPr>
              <a:t>Бориневич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smtClean="0">
                <a:solidFill>
                  <a:srgbClr val="8A733F"/>
                </a:solidFill>
              </a:rPr>
              <a:t>А.С. </a:t>
            </a:r>
            <a:r>
              <a:rPr lang="ru-RU" b="1" i="1" dirty="0">
                <a:solidFill>
                  <a:srgbClr val="8A733F"/>
                </a:solidFill>
              </a:rPr>
              <a:t>-</a:t>
            </a:r>
            <a:r>
              <a:rPr lang="ru-RU" b="1" i="1" dirty="0" smtClean="0">
                <a:solidFill>
                  <a:srgbClr val="8A733F"/>
                </a:solidFill>
              </a:rPr>
              <a:t> автор та </a:t>
            </a:r>
            <a:r>
              <a:rPr lang="ru-RU" b="1" i="1" dirty="0" err="1" smtClean="0">
                <a:solidFill>
                  <a:srgbClr val="8A733F"/>
                </a:solidFill>
              </a:rPr>
              <a:t>упорядник</a:t>
            </a:r>
            <a:r>
              <a:rPr lang="ru-RU" b="1" i="1" dirty="0" smtClean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понад</a:t>
            </a:r>
            <a:r>
              <a:rPr lang="ru-RU" b="1" i="1" dirty="0">
                <a:solidFill>
                  <a:srgbClr val="8A733F"/>
                </a:solidFill>
              </a:rPr>
              <a:t> 30 </a:t>
            </a:r>
            <a:r>
              <a:rPr lang="ru-RU" b="1" i="1" dirty="0" err="1">
                <a:solidFill>
                  <a:srgbClr val="8A733F"/>
                </a:solidFill>
              </a:rPr>
              <a:t>наукових</a:t>
            </a:r>
            <a:r>
              <a:rPr lang="ru-RU" b="1" i="1" dirty="0">
                <a:solidFill>
                  <a:srgbClr val="8A733F"/>
                </a:solidFill>
              </a:rPr>
              <a:t> </a:t>
            </a:r>
            <a:r>
              <a:rPr lang="ru-RU" b="1" i="1" dirty="0" err="1">
                <a:solidFill>
                  <a:srgbClr val="8A733F"/>
                </a:solidFill>
              </a:rPr>
              <a:t>праць</a:t>
            </a:r>
            <a:r>
              <a:rPr lang="ru-RU" b="1" i="1" dirty="0">
                <a:solidFill>
                  <a:srgbClr val="8A733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30819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4669" y="425714"/>
            <a:ext cx="662218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8A733F"/>
                </a:solidFill>
              </a:rPr>
              <a:t>Фонд рідкісної книги іноземними мовами  налічує </a:t>
            </a:r>
            <a:r>
              <a:rPr lang="uk-UA" sz="2800" b="1" i="1" dirty="0" smtClean="0">
                <a:solidFill>
                  <a:srgbClr val="8A733F"/>
                </a:solidFill>
              </a:rPr>
              <a:t>149</a:t>
            </a:r>
            <a:r>
              <a:rPr lang="uk-UA" sz="2800" b="1" i="1" dirty="0" smtClean="0">
                <a:solidFill>
                  <a:srgbClr val="8A733F"/>
                </a:solidFill>
              </a:rPr>
              <a:t> </a:t>
            </a:r>
            <a:r>
              <a:rPr lang="uk-UA" sz="2800" b="1" i="1" dirty="0" smtClean="0">
                <a:solidFill>
                  <a:srgbClr val="8A733F"/>
                </a:solidFill>
              </a:rPr>
              <a:t>екземплярів англійською, німецькою,</a:t>
            </a:r>
          </a:p>
          <a:p>
            <a:r>
              <a:rPr lang="uk-UA" sz="2800" b="1" i="1" dirty="0" smtClean="0">
                <a:solidFill>
                  <a:srgbClr val="8A733F"/>
                </a:solidFill>
              </a:rPr>
              <a:t>французькою та іншими </a:t>
            </a:r>
          </a:p>
          <a:p>
            <a:r>
              <a:rPr lang="uk-UA" sz="2800" b="1" i="1" dirty="0" smtClean="0">
                <a:solidFill>
                  <a:srgbClr val="8A733F"/>
                </a:solidFill>
              </a:rPr>
              <a:t>мовами з</a:t>
            </a:r>
          </a:p>
          <a:p>
            <a:r>
              <a:rPr lang="uk-UA" sz="2800" b="1" i="1" dirty="0" smtClean="0">
                <a:solidFill>
                  <a:srgbClr val="8A733F"/>
                </a:solidFill>
              </a:rPr>
              <a:t> 1821 року </a:t>
            </a:r>
          </a:p>
          <a:p>
            <a:r>
              <a:rPr lang="uk-UA" sz="2800" b="1" i="1" dirty="0">
                <a:solidFill>
                  <a:srgbClr val="8A733F"/>
                </a:solidFill>
              </a:rPr>
              <a:t>в</a:t>
            </a:r>
            <a:r>
              <a:rPr lang="uk-UA" sz="2800" b="1" i="1" dirty="0" smtClean="0">
                <a:solidFill>
                  <a:srgbClr val="8A733F"/>
                </a:solidFill>
              </a:rPr>
              <a:t>идання.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314" y="2237611"/>
            <a:ext cx="3292198" cy="39686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714" y="1549099"/>
            <a:ext cx="2049591" cy="26103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0638">
            <a:off x="6093340" y="3854742"/>
            <a:ext cx="1941612" cy="258881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60" y="3892260"/>
            <a:ext cx="1793450" cy="2391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928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795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324" y="457200"/>
            <a:ext cx="68614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i="1" dirty="0" smtClean="0">
                <a:solidFill>
                  <a:srgbClr val="8A733F"/>
                </a:solidFill>
              </a:rPr>
              <a:t>Фонд рідкісної книги включає також художні видання – твори українських та зарубіжних авторів.</a:t>
            </a:r>
            <a:endParaRPr lang="ru-RU" sz="2800" b="1" i="1" dirty="0">
              <a:solidFill>
                <a:srgbClr val="8A733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8" t="11761"/>
          <a:stretch/>
        </p:blipFill>
        <p:spPr>
          <a:xfrm>
            <a:off x="6095996" y="990629"/>
            <a:ext cx="2288721" cy="3537985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Relaxed"/>
            <a:lightRig rig="threePt" dir="t"/>
          </a:scene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2" r="3813"/>
          <a:stretch/>
        </p:blipFill>
        <p:spPr>
          <a:xfrm>
            <a:off x="5249632" y="3394117"/>
            <a:ext cx="2403025" cy="29499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TextBox 10"/>
          <p:cNvSpPr txBox="1"/>
          <p:nvPr/>
        </p:nvSpPr>
        <p:spPr>
          <a:xfrm>
            <a:off x="1012370" y="1871495"/>
            <a:ext cx="4539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8A733F"/>
                </a:solidFill>
              </a:rPr>
              <a:t>Повна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збірка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творів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А.М.Островського</a:t>
            </a:r>
            <a:r>
              <a:rPr lang="ru-RU" b="1" dirty="0" smtClean="0">
                <a:solidFill>
                  <a:srgbClr val="8A733F"/>
                </a:solidFill>
              </a:rPr>
              <a:t> за </a:t>
            </a:r>
            <a:r>
              <a:rPr lang="ru-RU" b="1" dirty="0" err="1" smtClean="0">
                <a:solidFill>
                  <a:srgbClr val="8A733F"/>
                </a:solidFill>
              </a:rPr>
              <a:t>редакцією</a:t>
            </a:r>
            <a:r>
              <a:rPr lang="ru-RU" b="1" dirty="0" smtClean="0">
                <a:solidFill>
                  <a:srgbClr val="8A733F"/>
                </a:solidFill>
              </a:rPr>
              <a:t>  </a:t>
            </a:r>
            <a:r>
              <a:rPr lang="ru-RU" b="1" dirty="0">
                <a:solidFill>
                  <a:srgbClr val="8A733F"/>
                </a:solidFill>
              </a:rPr>
              <a:t>М. </a:t>
            </a:r>
            <a:r>
              <a:rPr lang="ru-RU" b="1" dirty="0" smtClean="0">
                <a:solidFill>
                  <a:srgbClr val="8A733F"/>
                </a:solidFill>
              </a:rPr>
              <a:t>І. </a:t>
            </a:r>
            <a:r>
              <a:rPr lang="ru-RU" b="1" dirty="0">
                <a:solidFill>
                  <a:srgbClr val="8A733F"/>
                </a:solidFill>
              </a:rPr>
              <a:t>Писарева </a:t>
            </a:r>
            <a:r>
              <a:rPr lang="ru-RU" b="1" dirty="0" smtClean="0">
                <a:solidFill>
                  <a:srgbClr val="8A733F"/>
                </a:solidFill>
              </a:rPr>
              <a:t>та з критико-</a:t>
            </a:r>
            <a:r>
              <a:rPr lang="ru-RU" b="1" dirty="0" err="1" smtClean="0">
                <a:solidFill>
                  <a:srgbClr val="8A733F"/>
                </a:solidFill>
              </a:rPr>
              <a:t>біографічним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нарисом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П.І.Вейнберга</a:t>
            </a:r>
            <a:r>
              <a:rPr lang="ru-RU" b="1" dirty="0" smtClean="0">
                <a:solidFill>
                  <a:srgbClr val="8A733F"/>
                </a:solidFill>
              </a:rPr>
              <a:t> 1896 року </a:t>
            </a:r>
            <a:r>
              <a:rPr lang="ru-RU" b="1" dirty="0" err="1" smtClean="0">
                <a:solidFill>
                  <a:srgbClr val="8A733F"/>
                </a:solidFill>
              </a:rPr>
              <a:t>видання</a:t>
            </a:r>
            <a:r>
              <a:rPr lang="ru-RU" b="1" dirty="0" smtClean="0">
                <a:solidFill>
                  <a:srgbClr val="8A733F"/>
                </a:solidFill>
              </a:rPr>
              <a:t>. 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90570" y="3222462"/>
            <a:ext cx="414065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err="1" smtClean="0">
                <a:solidFill>
                  <a:srgbClr val="8A733F"/>
                </a:solidFill>
              </a:rPr>
              <a:t>Книговидавниче</a:t>
            </a:r>
            <a:r>
              <a:rPr lang="ru-RU" sz="1600" b="1" i="1" dirty="0" smtClean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товариство</a:t>
            </a:r>
            <a:r>
              <a:rPr lang="ru-RU" sz="1600" b="1" i="1" dirty="0">
                <a:solidFill>
                  <a:srgbClr val="8A733F"/>
                </a:solidFill>
              </a:rPr>
              <a:t> «Просвещение</a:t>
            </a:r>
            <a:r>
              <a:rPr lang="ru-RU" sz="1600" b="1" i="1" dirty="0" smtClean="0">
                <a:solidFill>
                  <a:srgbClr val="8A733F"/>
                </a:solidFill>
              </a:rPr>
              <a:t>», де </a:t>
            </a:r>
            <a:r>
              <a:rPr lang="ru-RU" sz="1600" b="1" i="1" dirty="0" err="1" smtClean="0">
                <a:solidFill>
                  <a:srgbClr val="8A733F"/>
                </a:solidFill>
              </a:rPr>
              <a:t>була</a:t>
            </a:r>
            <a:r>
              <a:rPr lang="ru-RU" sz="1600" b="1" i="1" dirty="0" smtClean="0">
                <a:solidFill>
                  <a:srgbClr val="8A733F"/>
                </a:solidFill>
              </a:rPr>
              <a:t> видана </a:t>
            </a:r>
            <a:r>
              <a:rPr lang="ru-RU" sz="1600" b="1" i="1" dirty="0" err="1" smtClean="0">
                <a:solidFill>
                  <a:srgbClr val="8A733F"/>
                </a:solidFill>
              </a:rPr>
              <a:t>ця</a:t>
            </a:r>
            <a:r>
              <a:rPr lang="ru-RU" sz="1600" b="1" i="1" dirty="0" smtClean="0">
                <a:solidFill>
                  <a:srgbClr val="8A733F"/>
                </a:solidFill>
              </a:rPr>
              <a:t> книга,  </a:t>
            </a:r>
            <a:r>
              <a:rPr lang="ru-RU" sz="1600" b="1" i="1" dirty="0" err="1">
                <a:solidFill>
                  <a:srgbClr val="8A733F"/>
                </a:solidFill>
              </a:rPr>
              <a:t>засноване</a:t>
            </a:r>
            <a:r>
              <a:rPr lang="ru-RU" sz="1600" b="1" i="1" dirty="0">
                <a:solidFill>
                  <a:srgbClr val="8A733F"/>
                </a:solidFill>
              </a:rPr>
              <a:t> в Санкт-</a:t>
            </a:r>
            <a:r>
              <a:rPr lang="ru-RU" sz="1600" b="1" i="1" dirty="0" err="1">
                <a:solidFill>
                  <a:srgbClr val="8A733F"/>
                </a:solidFill>
              </a:rPr>
              <a:t>Петербурзі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smtClean="0">
                <a:solidFill>
                  <a:srgbClr val="8A733F"/>
                </a:solidFill>
              </a:rPr>
              <a:t>у </a:t>
            </a:r>
            <a:r>
              <a:rPr lang="ru-RU" sz="1600" b="1" i="1" dirty="0">
                <a:solidFill>
                  <a:srgbClr val="8A733F"/>
                </a:solidFill>
              </a:rPr>
              <a:t>1896 </a:t>
            </a:r>
            <a:r>
              <a:rPr lang="ru-RU" sz="1600" b="1" i="1" dirty="0" err="1">
                <a:solidFill>
                  <a:srgbClr val="8A733F"/>
                </a:solidFill>
              </a:rPr>
              <a:t>році</a:t>
            </a:r>
            <a:r>
              <a:rPr lang="ru-RU" sz="1600" b="1" i="1" dirty="0">
                <a:solidFill>
                  <a:srgbClr val="8A733F"/>
                </a:solidFill>
              </a:rPr>
              <a:t> Натаном </a:t>
            </a:r>
            <a:r>
              <a:rPr lang="ru-RU" sz="1600" b="1" i="1" dirty="0" err="1">
                <a:solidFill>
                  <a:srgbClr val="8A733F"/>
                </a:solidFill>
              </a:rPr>
              <a:t>Сергійовичем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Цейтлін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спільно</a:t>
            </a:r>
            <a:r>
              <a:rPr lang="ru-RU" sz="1600" b="1" i="1" dirty="0">
                <a:solidFill>
                  <a:srgbClr val="8A733F"/>
                </a:solidFill>
              </a:rPr>
              <a:t> з </a:t>
            </a:r>
            <a:r>
              <a:rPr lang="ru-RU" sz="1600" b="1" i="1" dirty="0" err="1">
                <a:solidFill>
                  <a:srgbClr val="8A733F"/>
                </a:solidFill>
              </a:rPr>
              <a:t>німецьким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 smtClean="0">
                <a:solidFill>
                  <a:srgbClr val="8A733F"/>
                </a:solidFill>
              </a:rPr>
              <a:t>книговидавничим</a:t>
            </a:r>
            <a:r>
              <a:rPr lang="ru-RU" sz="1600" b="1" i="1" dirty="0" smtClean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товариством</a:t>
            </a:r>
            <a:r>
              <a:rPr lang="ru-RU" sz="1600" b="1" i="1" dirty="0">
                <a:solidFill>
                  <a:srgbClr val="8A733F"/>
                </a:solidFill>
              </a:rPr>
              <a:t> «</a:t>
            </a:r>
            <a:r>
              <a:rPr lang="ru-RU" sz="1600" b="1" i="1" dirty="0" err="1">
                <a:solidFill>
                  <a:srgbClr val="8A733F"/>
                </a:solidFill>
              </a:rPr>
              <a:t>Бібліографічний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інститут</a:t>
            </a:r>
            <a:r>
              <a:rPr lang="ru-RU" sz="1600" b="1" i="1" dirty="0">
                <a:solidFill>
                  <a:srgbClr val="8A733F"/>
                </a:solidFill>
              </a:rPr>
              <a:t>» в Лейпцигу. </a:t>
            </a:r>
            <a:endParaRPr lang="ru-RU" sz="1600" b="1" i="1" dirty="0" smtClean="0">
              <a:solidFill>
                <a:srgbClr val="8A733F"/>
              </a:solidFill>
            </a:endParaRPr>
          </a:p>
          <a:p>
            <a:endParaRPr lang="uk-UA" sz="1600" b="1" i="1" dirty="0">
              <a:solidFill>
                <a:srgbClr val="8A733F"/>
              </a:solidFill>
            </a:endParaRPr>
          </a:p>
          <a:p>
            <a:r>
              <a:rPr lang="ru-RU" sz="1600" b="1" i="1" dirty="0" smtClean="0">
                <a:solidFill>
                  <a:srgbClr val="8A733F"/>
                </a:solidFill>
              </a:rPr>
              <a:t>    </a:t>
            </a:r>
            <a:r>
              <a:rPr lang="ru-RU" sz="1600" b="1" i="1" dirty="0" err="1" smtClean="0">
                <a:solidFill>
                  <a:srgbClr val="8A733F"/>
                </a:solidFill>
              </a:rPr>
              <a:t>Видавництвом</a:t>
            </a:r>
            <a:r>
              <a:rPr lang="ru-RU" sz="1600" b="1" i="1" dirty="0" smtClean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випускалася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серія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smtClean="0">
                <a:solidFill>
                  <a:srgbClr val="8A733F"/>
                </a:solidFill>
              </a:rPr>
              <a:t>«</a:t>
            </a:r>
            <a:r>
              <a:rPr lang="ru-RU" sz="1600" b="1" i="1" dirty="0" err="1">
                <a:solidFill>
                  <a:srgbClr val="8A733F"/>
                </a:solidFill>
              </a:rPr>
              <a:t>Всесвітня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бібліотека</a:t>
            </a:r>
            <a:r>
              <a:rPr lang="ru-RU" sz="1600" b="1" i="1" dirty="0">
                <a:solidFill>
                  <a:srgbClr val="8A733F"/>
                </a:solidFill>
              </a:rPr>
              <a:t>», </a:t>
            </a:r>
            <a:r>
              <a:rPr lang="ru-RU" sz="1600" b="1" i="1" dirty="0" smtClean="0">
                <a:solidFill>
                  <a:srgbClr val="8A733F"/>
                </a:solidFill>
              </a:rPr>
              <a:t>до </a:t>
            </a:r>
            <a:r>
              <a:rPr lang="ru-RU" sz="1600" b="1" i="1" dirty="0" err="1" smtClean="0">
                <a:solidFill>
                  <a:srgbClr val="8A733F"/>
                </a:solidFill>
              </a:rPr>
              <a:t>якої</a:t>
            </a:r>
            <a:r>
              <a:rPr lang="ru-RU" sz="1600" b="1" i="1" dirty="0" smtClean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увійшли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повні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зібрання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>
                <a:solidFill>
                  <a:srgbClr val="8A733F"/>
                </a:solidFill>
              </a:rPr>
              <a:t>творів</a:t>
            </a:r>
            <a:r>
              <a:rPr lang="ru-RU" sz="1600" b="1" i="1" dirty="0">
                <a:solidFill>
                  <a:srgbClr val="8A733F"/>
                </a:solidFill>
              </a:rPr>
              <a:t> </a:t>
            </a:r>
            <a:r>
              <a:rPr lang="ru-RU" sz="1600" b="1" i="1" dirty="0" err="1" smtClean="0">
                <a:solidFill>
                  <a:srgbClr val="8A733F"/>
                </a:solidFill>
              </a:rPr>
              <a:t>багатьох</a:t>
            </a:r>
            <a:r>
              <a:rPr lang="ru-RU" sz="1600" b="1" i="1" dirty="0" smtClean="0">
                <a:solidFill>
                  <a:srgbClr val="8A733F"/>
                </a:solidFill>
              </a:rPr>
              <a:t> </a:t>
            </a:r>
            <a:r>
              <a:rPr lang="ru-RU" sz="1600" b="1" i="1" dirty="0" err="1" smtClean="0">
                <a:solidFill>
                  <a:srgbClr val="8A733F"/>
                </a:solidFill>
              </a:rPr>
              <a:t>авторів</a:t>
            </a:r>
            <a:r>
              <a:rPr lang="ru-RU" sz="1600" b="1" i="1" dirty="0" smtClean="0">
                <a:solidFill>
                  <a:srgbClr val="8A733F"/>
                </a:solidFill>
              </a:rPr>
              <a:t>.</a:t>
            </a:r>
            <a:endParaRPr lang="ru-RU" sz="1600" b="1" i="1" dirty="0">
              <a:solidFill>
                <a:srgbClr val="8A73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114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89" t="4518" r="3189"/>
          <a:stretch/>
        </p:blipFill>
        <p:spPr>
          <a:xfrm rot="871790">
            <a:off x="1541371" y="666289"/>
            <a:ext cx="2582972" cy="3288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28" y="2862944"/>
            <a:ext cx="2620735" cy="34943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2628" y="639783"/>
            <a:ext cx="32592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solidFill>
                  <a:srgbClr val="8A733F"/>
                </a:solidFill>
              </a:rPr>
              <a:t>Повне</a:t>
            </a:r>
            <a:r>
              <a:rPr lang="ru-RU" sz="2400" b="1" i="1" dirty="0" smtClean="0">
                <a:solidFill>
                  <a:srgbClr val="8A733F"/>
                </a:solidFill>
              </a:rPr>
              <a:t>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видання</a:t>
            </a:r>
            <a:r>
              <a:rPr lang="ru-RU" sz="2400" b="1" i="1" dirty="0" smtClean="0">
                <a:solidFill>
                  <a:srgbClr val="8A733F"/>
                </a:solidFill>
              </a:rPr>
              <a:t> </a:t>
            </a:r>
            <a:r>
              <a:rPr lang="ru-RU" sz="2400" b="1" i="1" dirty="0" err="1" smtClean="0">
                <a:solidFill>
                  <a:srgbClr val="8A733F"/>
                </a:solidFill>
              </a:rPr>
              <a:t>твор</a:t>
            </a:r>
            <a:r>
              <a:rPr lang="uk-UA" sz="2400" b="1" i="1" dirty="0" err="1" smtClean="0">
                <a:solidFill>
                  <a:srgbClr val="8A733F"/>
                </a:solidFill>
              </a:rPr>
              <a:t>ів</a:t>
            </a:r>
            <a:r>
              <a:rPr lang="uk-UA" sz="2400" b="1" i="1" dirty="0" smtClean="0">
                <a:solidFill>
                  <a:srgbClr val="8A733F"/>
                </a:solidFill>
              </a:rPr>
              <a:t> Володимира Даля, 1898 р. видавництво «</a:t>
            </a:r>
            <a:r>
              <a:rPr lang="uk-UA" sz="2400" b="1" i="1" dirty="0" err="1" smtClean="0">
                <a:solidFill>
                  <a:srgbClr val="8A733F"/>
                </a:solidFill>
              </a:rPr>
              <a:t>Товарищества</a:t>
            </a:r>
            <a:r>
              <a:rPr lang="uk-UA" sz="2400" b="1" i="1" dirty="0" smtClean="0">
                <a:solidFill>
                  <a:srgbClr val="8A733F"/>
                </a:solidFill>
              </a:rPr>
              <a:t> </a:t>
            </a:r>
          </a:p>
          <a:p>
            <a:r>
              <a:rPr lang="uk-UA" sz="2400" b="1" i="1" dirty="0" smtClean="0">
                <a:solidFill>
                  <a:srgbClr val="8A733F"/>
                </a:solidFill>
              </a:rPr>
              <a:t>М.О Вольф».</a:t>
            </a:r>
            <a:endParaRPr lang="ru-RU" sz="2400" b="1" i="1" dirty="0">
              <a:solidFill>
                <a:srgbClr val="8A733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6316" y="3317439"/>
            <a:ext cx="36555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8A733F"/>
                </a:solidFill>
              </a:rPr>
              <a:t>Це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одне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>
                <a:solidFill>
                  <a:srgbClr val="8A733F"/>
                </a:solidFill>
              </a:rPr>
              <a:t>з </a:t>
            </a:r>
            <a:r>
              <a:rPr lang="ru-RU" b="1" dirty="0" err="1">
                <a:solidFill>
                  <a:srgbClr val="8A733F"/>
                </a:solidFill>
              </a:rPr>
              <a:t>найбільших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видавництв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дореволюційної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Росії</a:t>
            </a:r>
            <a:r>
              <a:rPr lang="ru-RU" b="1" dirty="0" smtClean="0">
                <a:solidFill>
                  <a:srgbClr val="8A733F"/>
                </a:solidFill>
              </a:rPr>
              <a:t>, де </a:t>
            </a:r>
            <a:r>
              <a:rPr lang="ru-RU" b="1" dirty="0" err="1" smtClean="0">
                <a:solidFill>
                  <a:srgbClr val="8A733F"/>
                </a:solidFill>
              </a:rPr>
              <a:t>було</a:t>
            </a:r>
            <a:r>
              <a:rPr lang="ru-RU" b="1" dirty="0" smtClean="0">
                <a:solidFill>
                  <a:srgbClr val="8A733F"/>
                </a:solidFill>
              </a:rPr>
              <a:t> в </a:t>
            </a:r>
            <a:r>
              <a:rPr lang="ru-RU" b="1" dirty="0" err="1">
                <a:solidFill>
                  <a:srgbClr val="8A733F"/>
                </a:solidFill>
              </a:rPr>
              <a:t>цілому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smtClean="0">
                <a:solidFill>
                  <a:srgbClr val="8A733F"/>
                </a:solidFill>
              </a:rPr>
              <a:t>видано  </a:t>
            </a:r>
            <a:r>
              <a:rPr lang="ru-RU" b="1" dirty="0" err="1">
                <a:solidFill>
                  <a:srgbClr val="8A733F"/>
                </a:solidFill>
              </a:rPr>
              <a:t>більше</a:t>
            </a:r>
            <a:r>
              <a:rPr lang="ru-RU" b="1" dirty="0">
                <a:solidFill>
                  <a:srgbClr val="8A733F"/>
                </a:solidFill>
              </a:rPr>
              <a:t> 4000 книг. </a:t>
            </a:r>
            <a:r>
              <a:rPr lang="ru-RU" b="1" dirty="0" err="1">
                <a:solidFill>
                  <a:srgbClr val="8A733F"/>
                </a:solidFill>
              </a:rPr>
              <a:t>Видавництво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 smtClean="0">
                <a:solidFill>
                  <a:srgbClr val="8A733F"/>
                </a:solidFill>
              </a:rPr>
              <a:t>відомо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випуском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багато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декорованих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smtClean="0">
                <a:solidFill>
                  <a:srgbClr val="8A733F"/>
                </a:solidFill>
              </a:rPr>
              <a:t> </a:t>
            </a:r>
            <a:r>
              <a:rPr lang="ru-RU" b="1" dirty="0" err="1">
                <a:solidFill>
                  <a:srgbClr val="8A733F"/>
                </a:solidFill>
              </a:rPr>
              <a:t>дитячих</a:t>
            </a:r>
            <a:r>
              <a:rPr lang="ru-RU" b="1" dirty="0">
                <a:solidFill>
                  <a:srgbClr val="8A733F"/>
                </a:solidFill>
              </a:rPr>
              <a:t> </a:t>
            </a:r>
            <a:r>
              <a:rPr lang="ru-RU" b="1" dirty="0" smtClean="0">
                <a:solidFill>
                  <a:srgbClr val="8A733F"/>
                </a:solidFill>
              </a:rPr>
              <a:t>книг. </a:t>
            </a:r>
            <a:endParaRPr lang="ru-RU" b="1" dirty="0">
              <a:solidFill>
                <a:srgbClr val="8A73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9523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16"/>
            <a:ext cx="9139938" cy="68795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4" y="856237"/>
            <a:ext cx="7206344" cy="564253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8" name="TextBox 7"/>
          <p:cNvSpPr txBox="1"/>
          <p:nvPr/>
        </p:nvSpPr>
        <p:spPr>
          <a:xfrm>
            <a:off x="957942" y="424542"/>
            <a:ext cx="696685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8A733F"/>
                </a:solidFill>
              </a:rPr>
              <a:t>У роки </a:t>
            </a:r>
            <a:r>
              <a:rPr lang="ru-RU" sz="2800" b="1" dirty="0" err="1">
                <a:solidFill>
                  <a:srgbClr val="8A733F"/>
                </a:solidFill>
              </a:rPr>
              <a:t>війни</a:t>
            </a:r>
            <a:r>
              <a:rPr lang="ru-RU" sz="2800" b="1" dirty="0">
                <a:solidFill>
                  <a:srgbClr val="8A733F"/>
                </a:solidFill>
              </a:rPr>
              <a:t> велика </a:t>
            </a:r>
            <a:r>
              <a:rPr lang="ru-RU" sz="2800" b="1" dirty="0" err="1">
                <a:solidFill>
                  <a:srgbClr val="8A733F"/>
                </a:solidFill>
              </a:rPr>
              <a:t>частина</a:t>
            </a:r>
            <a:r>
              <a:rPr lang="ru-RU" sz="2800" b="1" dirty="0">
                <a:solidFill>
                  <a:srgbClr val="8A733F"/>
                </a:solidFill>
              </a:rPr>
              <a:t> </a:t>
            </a:r>
            <a:r>
              <a:rPr lang="ru-RU" sz="2800" b="1" dirty="0" err="1">
                <a:solidFill>
                  <a:srgbClr val="8A733F"/>
                </a:solidFill>
              </a:rPr>
              <a:t>фондів</a:t>
            </a:r>
            <a:r>
              <a:rPr lang="ru-RU" sz="2800" b="1" dirty="0">
                <a:solidFill>
                  <a:srgbClr val="8A733F"/>
                </a:solidFill>
              </a:rPr>
              <a:t> </a:t>
            </a:r>
            <a:r>
              <a:rPr lang="ru-RU" sz="2800" b="1" dirty="0" err="1">
                <a:solidFill>
                  <a:srgbClr val="8A733F"/>
                </a:solidFill>
              </a:rPr>
              <a:t>бібліотеки</a:t>
            </a:r>
            <a:r>
              <a:rPr lang="ru-RU" sz="2800" b="1" dirty="0">
                <a:solidFill>
                  <a:srgbClr val="8A733F"/>
                </a:solidFill>
              </a:rPr>
              <a:t> </a:t>
            </a:r>
            <a:r>
              <a:rPr lang="ru-RU" sz="2800" b="1" dirty="0" err="1">
                <a:solidFill>
                  <a:srgbClr val="8A733F"/>
                </a:solidFill>
              </a:rPr>
              <a:t>була</a:t>
            </a:r>
            <a:r>
              <a:rPr lang="ru-RU" sz="2800" b="1" dirty="0">
                <a:solidFill>
                  <a:srgbClr val="8A733F"/>
                </a:solidFill>
              </a:rPr>
              <a:t> </a:t>
            </a:r>
            <a:r>
              <a:rPr lang="ru-RU" sz="2800" b="1" dirty="0" err="1">
                <a:solidFill>
                  <a:srgbClr val="8A733F"/>
                </a:solidFill>
              </a:rPr>
              <a:t>втрачена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57943" y="5111820"/>
            <a:ext cx="6966857" cy="1569660"/>
          </a:xfrm>
          <a:prstGeom prst="rect">
            <a:avLst/>
          </a:prstGeom>
          <a:solidFill>
            <a:srgbClr val="F5F1BF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8A733F"/>
                </a:solidFill>
              </a:rPr>
              <a:t>Після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звільнення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Одеси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від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фашистської</a:t>
            </a:r>
            <a:r>
              <a:rPr lang="ru-RU" sz="2400" b="1" dirty="0">
                <a:solidFill>
                  <a:srgbClr val="8A733F"/>
                </a:solidFill>
              </a:rPr>
              <a:t>  </a:t>
            </a:r>
            <a:r>
              <a:rPr lang="ru-RU" sz="2400" b="1" dirty="0" err="1">
                <a:solidFill>
                  <a:srgbClr val="8A733F"/>
                </a:solidFill>
              </a:rPr>
              <a:t>окупації</a:t>
            </a:r>
            <a:r>
              <a:rPr lang="ru-RU" sz="2400" b="1" dirty="0">
                <a:solidFill>
                  <a:srgbClr val="8A733F"/>
                </a:solidFill>
              </a:rPr>
              <a:t>  Кредитно - </a:t>
            </a:r>
            <a:r>
              <a:rPr lang="ru-RU" sz="2400" b="1" dirty="0" err="1">
                <a:solidFill>
                  <a:srgbClr val="8A733F"/>
                </a:solidFill>
              </a:rPr>
              <a:t>економічний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інститут</a:t>
            </a:r>
            <a:r>
              <a:rPr lang="ru-RU" sz="2400" b="1" dirty="0">
                <a:solidFill>
                  <a:srgbClr val="8A733F"/>
                </a:solidFill>
              </a:rPr>
              <a:t> почав </a:t>
            </a:r>
            <a:r>
              <a:rPr lang="ru-RU" sz="2400" b="1" dirty="0" err="1">
                <a:solidFill>
                  <a:srgbClr val="8A733F"/>
                </a:solidFill>
              </a:rPr>
              <a:t>відроджуватися</a:t>
            </a:r>
            <a:r>
              <a:rPr lang="ru-RU" sz="2400" b="1" dirty="0">
                <a:solidFill>
                  <a:srgbClr val="8A733F"/>
                </a:solidFill>
              </a:rPr>
              <a:t>, а разом з ним і </a:t>
            </a:r>
            <a:r>
              <a:rPr lang="ru-RU" sz="2400" b="1" dirty="0" err="1">
                <a:solidFill>
                  <a:srgbClr val="8A733F"/>
                </a:solidFill>
              </a:rPr>
              <a:t>бібліотека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675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486" y="557125"/>
            <a:ext cx="2603716" cy="3471622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87495">
            <a:off x="4327155" y="2938786"/>
            <a:ext cx="3725666" cy="279424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7" name="TextBox 6"/>
          <p:cNvSpPr txBox="1"/>
          <p:nvPr/>
        </p:nvSpPr>
        <p:spPr>
          <a:xfrm>
            <a:off x="1088572" y="557125"/>
            <a:ext cx="33177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8A733F"/>
                </a:solidFill>
              </a:rPr>
              <a:t>І першим </a:t>
            </a:r>
            <a:r>
              <a:rPr lang="ru-RU" sz="2400" b="1" dirty="0" err="1">
                <a:solidFill>
                  <a:srgbClr val="8A733F"/>
                </a:solidFill>
              </a:rPr>
              <a:t>примірником</a:t>
            </a:r>
            <a:r>
              <a:rPr lang="ru-RU" sz="2400" b="1" dirty="0">
                <a:solidFill>
                  <a:srgbClr val="8A733F"/>
                </a:solidFill>
              </a:rPr>
              <a:t>, </a:t>
            </a:r>
            <a:r>
              <a:rPr lang="ru-RU" sz="2400" b="1" dirty="0" err="1">
                <a:solidFill>
                  <a:srgbClr val="8A733F"/>
                </a:solidFill>
              </a:rPr>
              <a:t>занесенним</a:t>
            </a:r>
            <a:r>
              <a:rPr lang="ru-RU" sz="2400" b="1" dirty="0">
                <a:solidFill>
                  <a:srgbClr val="8A733F"/>
                </a:solidFill>
              </a:rPr>
              <a:t> до  </a:t>
            </a:r>
            <a:r>
              <a:rPr lang="ru-RU" sz="2400" b="1" dirty="0" err="1">
                <a:solidFill>
                  <a:srgbClr val="8A733F"/>
                </a:solidFill>
              </a:rPr>
              <a:t>інвентарної</a:t>
            </a:r>
            <a:r>
              <a:rPr lang="ru-RU" sz="2400" b="1" dirty="0">
                <a:solidFill>
                  <a:srgbClr val="8A733F"/>
                </a:solidFill>
              </a:rPr>
              <a:t> книги №1 (1944 р., </a:t>
            </a:r>
            <a:r>
              <a:rPr lang="ru-RU" sz="2400" b="1" dirty="0" err="1">
                <a:solidFill>
                  <a:srgbClr val="8A733F"/>
                </a:solidFill>
              </a:rPr>
              <a:t>травень</a:t>
            </a:r>
            <a:r>
              <a:rPr lang="ru-RU" sz="2400" b="1" dirty="0">
                <a:solidFill>
                  <a:srgbClr val="8A733F"/>
                </a:solidFill>
              </a:rPr>
              <a:t>) </a:t>
            </a:r>
            <a:r>
              <a:rPr lang="ru-RU" sz="2400" b="1" dirty="0" err="1">
                <a:solidFill>
                  <a:srgbClr val="8A733F"/>
                </a:solidFill>
              </a:rPr>
              <a:t>під</a:t>
            </a:r>
            <a:r>
              <a:rPr lang="ru-RU" sz="2400" b="1" dirty="0">
                <a:solidFill>
                  <a:srgbClr val="8A733F"/>
                </a:solidFill>
              </a:rPr>
              <a:t> першим номером </a:t>
            </a:r>
            <a:r>
              <a:rPr lang="ru-RU" sz="2400" b="1" dirty="0" err="1">
                <a:solidFill>
                  <a:srgbClr val="8A733F"/>
                </a:solidFill>
              </a:rPr>
              <a:t>була</a:t>
            </a:r>
            <a:r>
              <a:rPr lang="ru-RU" sz="2400" b="1" dirty="0">
                <a:solidFill>
                  <a:srgbClr val="8A733F"/>
                </a:solidFill>
              </a:rPr>
              <a:t>  книга Шевченко Т.Г. «</a:t>
            </a:r>
            <a:r>
              <a:rPr lang="ru-RU" sz="2400" b="1" i="1" dirty="0" err="1">
                <a:solidFill>
                  <a:srgbClr val="8A733F"/>
                </a:solidFill>
              </a:rPr>
              <a:t>Повна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збірка</a:t>
            </a:r>
            <a:r>
              <a:rPr lang="ru-RU" sz="2400" b="1" i="1" dirty="0">
                <a:solidFill>
                  <a:srgbClr val="8A733F"/>
                </a:solidFill>
              </a:rPr>
              <a:t> </a:t>
            </a:r>
            <a:r>
              <a:rPr lang="ru-RU" sz="2400" b="1" i="1" dirty="0" err="1">
                <a:solidFill>
                  <a:srgbClr val="8A733F"/>
                </a:solidFill>
              </a:rPr>
              <a:t>творів</a:t>
            </a:r>
            <a:r>
              <a:rPr lang="ru-RU" sz="2400" b="1" dirty="0">
                <a:solidFill>
                  <a:srgbClr val="8A733F"/>
                </a:solidFill>
              </a:rPr>
              <a:t>»,</a:t>
            </a:r>
          </a:p>
          <a:p>
            <a:r>
              <a:rPr lang="ru-RU" sz="2400" b="1" dirty="0">
                <a:solidFill>
                  <a:srgbClr val="8A733F"/>
                </a:solidFill>
              </a:rPr>
              <a:t>  в 5-ти  томах, том 1 «</a:t>
            </a:r>
            <a:r>
              <a:rPr lang="ru-RU" sz="2400" b="1" i="1" dirty="0" err="1">
                <a:solidFill>
                  <a:srgbClr val="8A733F"/>
                </a:solidFill>
              </a:rPr>
              <a:t>Поезії</a:t>
            </a:r>
            <a:r>
              <a:rPr lang="ru-RU" sz="2400" b="1" dirty="0">
                <a:solidFill>
                  <a:srgbClr val="8A733F"/>
                </a:solidFill>
              </a:rPr>
              <a:t>», - К., </a:t>
            </a:r>
            <a:r>
              <a:rPr lang="ru-RU" sz="2400" b="1" dirty="0" err="1">
                <a:solidFill>
                  <a:srgbClr val="8A733F"/>
                </a:solidFill>
              </a:rPr>
              <a:t>Державне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літературне</a:t>
            </a:r>
            <a:r>
              <a:rPr lang="ru-RU" sz="2400" b="1" dirty="0">
                <a:solidFill>
                  <a:srgbClr val="8A733F"/>
                </a:solidFill>
              </a:rPr>
              <a:t> </a:t>
            </a:r>
            <a:r>
              <a:rPr lang="ru-RU" sz="2400" b="1" dirty="0" err="1">
                <a:solidFill>
                  <a:srgbClr val="8A733F"/>
                </a:solidFill>
              </a:rPr>
              <a:t>видавництво</a:t>
            </a:r>
            <a:r>
              <a:rPr lang="ru-RU" sz="2400" b="1" dirty="0">
                <a:solidFill>
                  <a:srgbClr val="8A733F"/>
                </a:solidFill>
              </a:rPr>
              <a:t>, 1939 р.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686170"/>
              </p:ext>
            </p:extLst>
          </p:nvPr>
        </p:nvGraphicFramePr>
        <p:xfrm>
          <a:off x="4735286" y="4974771"/>
          <a:ext cx="478971" cy="522515"/>
        </p:xfrm>
        <a:graphic>
          <a:graphicData uri="http://schemas.openxmlformats.org/drawingml/2006/table">
            <a:tbl>
              <a:tblPr/>
              <a:tblGrid>
                <a:gridCol w="478971"/>
              </a:tblGrid>
              <a:tr h="5225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577427"/>
              </p:ext>
            </p:extLst>
          </p:nvPr>
        </p:nvGraphicFramePr>
        <p:xfrm>
          <a:off x="4574031" y="4735285"/>
          <a:ext cx="999455" cy="870857"/>
        </p:xfrm>
        <a:graphic>
          <a:graphicData uri="http://schemas.openxmlformats.org/drawingml/2006/table">
            <a:tbl>
              <a:tblPr/>
              <a:tblGrid>
                <a:gridCol w="999455"/>
              </a:tblGrid>
              <a:tr h="8708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83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11631"/>
            <a:ext cx="9139938" cy="68795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46" y="397456"/>
            <a:ext cx="7489370" cy="6041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00202" y="4174672"/>
            <a:ext cx="5747657" cy="1569660"/>
          </a:xfrm>
          <a:prstGeom prst="rect">
            <a:avLst/>
          </a:prstGeom>
          <a:solidFill>
            <a:srgbClr val="F5F1BF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uk-UA" sz="4800" b="1" i="1" dirty="0" smtClean="0">
                <a:solidFill>
                  <a:srgbClr val="8A733F"/>
                </a:solidFill>
              </a:rPr>
              <a:t>Запрошуємо до бібліотеки ОНЕУ!</a:t>
            </a:r>
            <a:endParaRPr lang="ru-RU" sz="4800" b="1" i="1" dirty="0">
              <a:solidFill>
                <a:srgbClr val="8A73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0958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-21516"/>
            <a:ext cx="9139938" cy="68795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4031" y="5288615"/>
            <a:ext cx="3372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8A733F"/>
                </a:solidFill>
              </a:rPr>
              <a:t>Укладач – СТОЛЯРОВА К.Ю.</a:t>
            </a:r>
            <a:endParaRPr lang="ru-RU" sz="2400" b="1" dirty="0">
              <a:solidFill>
                <a:srgbClr val="8A733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7523" y="1041715"/>
            <a:ext cx="561301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all" dirty="0" smtClean="0">
                <a:ln w="0"/>
                <a:solidFill>
                  <a:srgbClr val="8A733F"/>
                </a:solidFill>
                <a:effectLst>
                  <a:reflection blurRad="12700" stA="50000" endPos="50000" dist="5000" dir="5400000" sy="-100000" rotWithShape="0"/>
                </a:effectLst>
              </a:rPr>
              <a:t>ДЯКУЄМО </a:t>
            </a:r>
            <a:r>
              <a:rPr lang="ru-RU" sz="7200" b="1" cap="all" dirty="0">
                <a:ln w="0"/>
                <a:solidFill>
                  <a:srgbClr val="8A733F"/>
                </a:solidFill>
                <a:effectLst>
                  <a:reflection blurRad="12700" stA="50000" endPos="50000" dist="5000" dir="5400000" sy="-100000" rotWithShape="0"/>
                </a:effectLst>
              </a:rPr>
              <a:t>ЗА </a:t>
            </a:r>
          </a:p>
          <a:p>
            <a:pPr algn="ctr"/>
            <a:r>
              <a:rPr lang="ru-RU" sz="7200" b="1" cap="all" dirty="0" smtClean="0">
                <a:ln w="0"/>
                <a:solidFill>
                  <a:srgbClr val="8A733F"/>
                </a:solidFill>
                <a:effectLst>
                  <a:reflection blurRad="12700" stA="50000" endPos="50000" dist="5000" dir="5400000" sy="-100000" rotWithShape="0"/>
                </a:effectLst>
              </a:rPr>
              <a:t>УВАГУ!</a:t>
            </a:r>
            <a:endParaRPr lang="ru-RU" sz="7200" b="1" cap="all" spc="0" dirty="0">
              <a:ln w="0"/>
              <a:solidFill>
                <a:srgbClr val="8A733F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308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1479</TotalTime>
  <Words>1479</Words>
  <Application>Microsoft Office PowerPoint</Application>
  <PresentationFormat>Экран (4:3)</PresentationFormat>
  <Paragraphs>198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ABONEMENT_1</cp:lastModifiedBy>
  <cp:revision>197</cp:revision>
  <dcterms:created xsi:type="dcterms:W3CDTF">2013-11-19T05:52:05Z</dcterms:created>
  <dcterms:modified xsi:type="dcterms:W3CDTF">2021-03-15T12:50:02Z</dcterms:modified>
</cp:coreProperties>
</file>